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362" r:id="rId2"/>
    <p:sldId id="363" r:id="rId3"/>
    <p:sldId id="285" r:id="rId4"/>
    <p:sldId id="288" r:id="rId5"/>
    <p:sldId id="289" r:id="rId6"/>
    <p:sldId id="291" r:id="rId7"/>
    <p:sldId id="292" r:id="rId8"/>
    <p:sldId id="263" r:id="rId9"/>
    <p:sldId id="274" r:id="rId10"/>
    <p:sldId id="256" r:id="rId11"/>
    <p:sldId id="286" r:id="rId12"/>
    <p:sldId id="276" r:id="rId13"/>
    <p:sldId id="278" r:id="rId14"/>
    <p:sldId id="316" r:id="rId15"/>
    <p:sldId id="317" r:id="rId16"/>
    <p:sldId id="319" r:id="rId17"/>
    <p:sldId id="320" r:id="rId18"/>
    <p:sldId id="321" r:id="rId19"/>
    <p:sldId id="327" r:id="rId20"/>
    <p:sldId id="328" r:id="rId21"/>
    <p:sldId id="329" r:id="rId22"/>
    <p:sldId id="330" r:id="rId23"/>
    <p:sldId id="333" r:id="rId24"/>
    <p:sldId id="335" r:id="rId25"/>
    <p:sldId id="337" r:id="rId26"/>
    <p:sldId id="338" r:id="rId27"/>
    <p:sldId id="340" r:id="rId28"/>
    <p:sldId id="341" r:id="rId29"/>
    <p:sldId id="339" r:id="rId30"/>
    <p:sldId id="266" r:id="rId31"/>
    <p:sldId id="365" r:id="rId32"/>
    <p:sldId id="367" r:id="rId33"/>
    <p:sldId id="364" r:id="rId34"/>
    <p:sldId id="342" r:id="rId35"/>
    <p:sldId id="343" r:id="rId36"/>
    <p:sldId id="344" r:id="rId37"/>
    <p:sldId id="345" r:id="rId38"/>
    <p:sldId id="346" r:id="rId39"/>
    <p:sldId id="347" r:id="rId40"/>
    <p:sldId id="283" r:id="rId41"/>
    <p:sldId id="287" r:id="rId42"/>
    <p:sldId id="284" r:id="rId43"/>
    <p:sldId id="268" r:id="rId44"/>
    <p:sldId id="26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270" r:id="rId58"/>
    <p:sldId id="296" r:id="rId59"/>
    <p:sldId id="295" r:id="rId60"/>
    <p:sldId id="279" r:id="rId6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456"/>
    <a:srgbClr val="692725"/>
    <a:srgbClr val="EFD2D1"/>
    <a:srgbClr val="3D2F4F"/>
    <a:srgbClr val="CEC3DB"/>
    <a:srgbClr val="B4A4C8"/>
    <a:srgbClr val="A38FBB"/>
    <a:srgbClr val="56426E"/>
    <a:srgbClr val="C86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12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6EF8A-74C5-4E46-AB80-FB02D5D8FEBA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kumimoji="1" lang="ja-JP" altLang="en-US"/>
        </a:p>
      </dgm:t>
    </dgm:pt>
    <dgm:pt modelId="{E94AF002-5E2D-4B84-81CA-6B94DD150139}">
      <dgm:prSet custT="1"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kumimoji="1" lang="en-US" sz="3600" dirty="0" smtClean="0"/>
            <a:t>Phases</a:t>
          </a:r>
        </a:p>
      </dgm:t>
    </dgm:pt>
    <dgm:pt modelId="{FE0CE567-E1F7-4F08-BAA6-AA06252ADC98}" type="parTrans" cxnId="{844AC48D-8E81-47E2-9B10-1C40944AC834}">
      <dgm:prSet/>
      <dgm:spPr/>
      <dgm:t>
        <a:bodyPr/>
        <a:lstStyle/>
        <a:p>
          <a:endParaRPr kumimoji="1" lang="ja-JP" altLang="en-US"/>
        </a:p>
      </dgm:t>
    </dgm:pt>
    <dgm:pt modelId="{87D9E9F3-F325-412E-8152-EAE63B14180D}" type="sibTrans" cxnId="{844AC48D-8E81-47E2-9B10-1C40944AC834}">
      <dgm:prSet/>
      <dgm:spPr/>
      <dgm:t>
        <a:bodyPr/>
        <a:lstStyle/>
        <a:p>
          <a:endParaRPr kumimoji="1" lang="ja-JP" altLang="en-US"/>
        </a:p>
      </dgm:t>
    </dgm:pt>
    <dgm:pt modelId="{2F67A7DA-8C8E-42C4-A43E-FA137350997F}" type="pres">
      <dgm:prSet presAssocID="{D4F6EF8A-74C5-4E46-AB80-FB02D5D8FEB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C6E4FDB1-4AD8-4BA1-A13D-B97DBD40B679}" type="pres">
      <dgm:prSet presAssocID="{E94AF002-5E2D-4B84-81CA-6B94DD150139}" presName="Parent" presStyleLbl="node1" presStyleIdx="0" presStyleCnt="1" custLinFactNeighborX="10581" custLinFactNeighborY="9323">
        <dgm:presLayoutVars>
          <dgm:chMax val="4"/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0311212-AB5B-48F2-84E3-AACC50C8C989}" type="presOf" srcId="{D4F6EF8A-74C5-4E46-AB80-FB02D5D8FEBA}" destId="{2F67A7DA-8C8E-42C4-A43E-FA137350997F}" srcOrd="0" destOrd="0" presId="urn:microsoft.com/office/officeart/2011/layout/RadialPictureList"/>
    <dgm:cxn modelId="{844AC48D-8E81-47E2-9B10-1C40944AC834}" srcId="{D4F6EF8A-74C5-4E46-AB80-FB02D5D8FEBA}" destId="{E94AF002-5E2D-4B84-81CA-6B94DD150139}" srcOrd="0" destOrd="0" parTransId="{FE0CE567-E1F7-4F08-BAA6-AA06252ADC98}" sibTransId="{87D9E9F3-F325-412E-8152-EAE63B14180D}"/>
    <dgm:cxn modelId="{0F13364B-131D-41FC-99A4-12745A6F6F4F}" type="presOf" srcId="{E94AF002-5E2D-4B84-81CA-6B94DD150139}" destId="{C6E4FDB1-4AD8-4BA1-A13D-B97DBD40B679}" srcOrd="0" destOrd="0" presId="urn:microsoft.com/office/officeart/2011/layout/RadialPictureList"/>
    <dgm:cxn modelId="{9A59D2FF-1AAA-4E4A-9080-6465C24E743B}" type="presParOf" srcId="{2F67A7DA-8C8E-42C4-A43E-FA137350997F}" destId="{C6E4FDB1-4AD8-4BA1-A13D-B97DBD40B679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 custT="1"/>
      <dgm:spPr/>
      <dgm:t>
        <a:bodyPr/>
        <a:lstStyle/>
        <a:p>
          <a:r>
            <a:rPr kumimoji="1" lang="en-US" altLang="ja-JP" sz="3200" dirty="0" smtClean="0"/>
            <a:t>Conclusion of Phase 2</a:t>
          </a:r>
          <a:endParaRPr kumimoji="1" lang="ja-JP" altLang="en-US" sz="3200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3A03101C-FF62-4A34-921E-F3CA403A7DF5}">
      <dgm:prSet phldrT="[Text]"/>
      <dgm:spPr/>
      <dgm:t>
        <a:bodyPr/>
        <a:lstStyle/>
        <a:p>
          <a:endParaRPr kumimoji="1" lang="ja-JP" altLang="en-US" dirty="0"/>
        </a:p>
      </dgm:t>
    </dgm:pt>
    <dgm:pt modelId="{FCA58CA7-4000-40C9-A7C5-403E3CAABF03}" type="par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F74B021-2E37-4378-A7D6-CE58E273EC54}" type="sib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0C911E67-5C04-4D41-8AB7-6DDF8F15756B}">
      <dgm:prSet phldrT="[Text]" custT="1"/>
      <dgm:spPr/>
      <dgm:t>
        <a:bodyPr anchor="t"/>
        <a:lstStyle/>
        <a:p>
          <a:endParaRPr kumimoji="1" lang="ja-JP" altLang="en-US" sz="2000" dirty="0"/>
        </a:p>
      </dgm:t>
    </dgm:pt>
    <dgm:pt modelId="{0769B95F-B0FD-4B3C-815D-1010186B3BE2}" type="par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FC0CD6EA-8CBB-4064-A045-4540784EE1C5}" type="sib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kumimoji="1"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Monitoring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 of slopes and top of the embankment show the </a:t>
          </a:r>
          <a:r>
            <a:rPr kumimoji="1" lang="en-US" altLang="ja-JP" sz="2400" b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increase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 in </a:t>
          </a:r>
          <a:r>
            <a:rPr kumimoji="1" lang="en-US" altLang="ja-JP" sz="2400" b="0" i="1" u="sng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degree of compaction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 and </a:t>
          </a:r>
          <a:r>
            <a:rPr kumimoji="1" lang="en-US" altLang="ja-JP" sz="2400" b="0" i="1" u="sng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soil stiffness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AED4A209-9183-4FA3-954F-B016BFD67EC8}">
      <dgm:prSet custT="1"/>
      <dgm:spPr/>
      <dgm:t>
        <a:bodyPr anchor="t"/>
        <a:lstStyle/>
        <a:p>
          <a:r>
            <a:rPr kumimoji="1" lang="en-US" altLang="ja-JP" sz="2400" dirty="0" smtClean="0"/>
            <a:t>New and Modified Embankment</a:t>
          </a:r>
          <a:endParaRPr kumimoji="1" lang="ja-JP" altLang="en-US" sz="2400" dirty="0"/>
        </a:p>
      </dgm:t>
    </dgm:pt>
    <dgm:pt modelId="{09AF6FFC-B7ED-4CFE-BFDB-0BA4EBE57B02}" type="parTrans" cxnId="{F6587892-682A-4BFD-8BD9-5F784FBDACE9}">
      <dgm:prSet/>
      <dgm:spPr/>
      <dgm:t>
        <a:bodyPr/>
        <a:lstStyle/>
        <a:p>
          <a:endParaRPr kumimoji="1" lang="ja-JP" altLang="en-US"/>
        </a:p>
      </dgm:t>
    </dgm:pt>
    <dgm:pt modelId="{575A8D5A-60A7-46A9-8709-0EF72330DB08}" type="sibTrans" cxnId="{F6587892-682A-4BFD-8BD9-5F784FBDACE9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7473E60C-D64B-4F04-B8EC-7B627BBDAE61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kumimoji="1" lang="en-US" altLang="ja-JP" sz="3200" dirty="0" smtClean="0"/>
            <a:t>Conclusion</a:t>
          </a:r>
          <a:endParaRPr kumimoji="1" lang="ja-JP" altLang="en-US" sz="3200" dirty="0"/>
        </a:p>
      </dgm:t>
    </dgm:pt>
    <dgm:pt modelId="{C36F012E-1234-4EE4-BC49-73F6EB20554F}" type="sib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1F175446-2788-4A7E-8628-9670F16C775C}" type="par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D2516174-BA24-44E5-B62D-6A1C19C6E7D5}">
      <dgm:prSet phldrT="[Text]" custT="1"/>
      <dgm:spPr/>
      <dgm:t>
        <a:bodyPr/>
        <a:lstStyle/>
        <a:p>
          <a:pPr algn="just"/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The degree of compaction </a:t>
          </a:r>
          <a:r>
            <a:rPr lang="en-US" altLang="ja-JP" sz="2400" b="0" i="1" u="sng" dirty="0" smtClean="0">
              <a:latin typeface="Arial" pitchFamily="34" charset="0"/>
              <a:cs typeface="Arial" pitchFamily="34" charset="0"/>
            </a:rPr>
            <a:t>increased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near </a:t>
          </a:r>
          <a:r>
            <a:rPr lang="en-US" altLang="ja-JP" sz="2400" b="0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dry side </a:t>
          </a:r>
          <a:r>
            <a:rPr lang="en-US" altLang="ja-JP" sz="24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of the </a:t>
          </a:r>
          <a:r>
            <a:rPr lang="en-US" altLang="ja-JP" sz="2400" b="0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optimum water content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607C0EC9-DD1D-4BDD-9E2D-219BE5095484}" type="parTrans" cxnId="{9F766FEA-96A5-4D05-B13C-DB252FC61E73}">
      <dgm:prSet/>
      <dgm:spPr/>
      <dgm:t>
        <a:bodyPr/>
        <a:lstStyle/>
        <a:p>
          <a:endParaRPr kumimoji="1" lang="ja-JP" altLang="en-US"/>
        </a:p>
      </dgm:t>
    </dgm:pt>
    <dgm:pt modelId="{F72F0AB9-1B12-4512-A105-516CCB184B20}" type="sibTrans" cxnId="{9F766FEA-96A5-4D05-B13C-DB252FC61E73}">
      <dgm:prSet/>
      <dgm:spPr/>
      <dgm:t>
        <a:bodyPr/>
        <a:lstStyle/>
        <a:p>
          <a:endParaRPr kumimoji="1" lang="ja-JP" altLang="en-US"/>
        </a:p>
      </dgm:t>
    </dgm:pt>
    <dgm:pt modelId="{C8898D12-5E7C-4103-9CD2-A9CF89E3F362}">
      <dgm:prSet phldrT="[Text]" custT="1"/>
      <dgm:spPr/>
      <dgm:t>
        <a:bodyPr/>
        <a:lstStyle/>
        <a:p>
          <a:pPr algn="just"/>
          <a:r>
            <a:rPr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Near or more than 90 % </a:t>
          </a:r>
          <a:r>
            <a:rPr lang="en-US" altLang="ja-JP" sz="2400" b="0" i="1" u="sng" dirty="0" smtClean="0">
              <a:latin typeface="Arial" pitchFamily="34" charset="0"/>
              <a:cs typeface="Arial" pitchFamily="34" charset="0"/>
            </a:rPr>
            <a:t>degree of compaction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can be achieved if </a:t>
          </a:r>
          <a:r>
            <a:rPr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half of the total thickness 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of </a:t>
          </a:r>
          <a:r>
            <a:rPr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soil layer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is </a:t>
          </a:r>
          <a:r>
            <a:rPr lang="en-US" altLang="ja-JP" sz="2400" b="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settled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ja-JP" sz="2400" b="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down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during </a:t>
          </a:r>
          <a:r>
            <a:rPr lang="en-US" altLang="ja-JP" sz="2400" b="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bucket tamping method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C5EB5628-F71A-4071-B2BB-002AF7097570}" type="parTrans" cxnId="{CBA4DF7E-8954-434E-A379-4B5F75C6D559}">
      <dgm:prSet/>
      <dgm:spPr/>
      <dgm:t>
        <a:bodyPr/>
        <a:lstStyle/>
        <a:p>
          <a:endParaRPr kumimoji="1" lang="ja-JP" altLang="en-US"/>
        </a:p>
      </dgm:t>
    </dgm:pt>
    <dgm:pt modelId="{5D83CD40-AACC-403E-8F00-AAD930F50C44}" type="sibTrans" cxnId="{CBA4DF7E-8954-434E-A379-4B5F75C6D559}">
      <dgm:prSet/>
      <dgm:spPr/>
      <dgm:t>
        <a:bodyPr/>
        <a:lstStyle/>
        <a:p>
          <a:endParaRPr kumimoji="1" lang="ja-JP" alt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2" custScaleX="180802" custScaleY="37519" custLinFactNeighborX="20201" custLinFactNeighborY="2958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2" custLinFactNeighborX="-4862"/>
      <dgm:spPr/>
    </dgm:pt>
    <dgm:pt modelId="{0DA01E96-8153-4C52-92E4-5309A5FB56BE}" type="pres">
      <dgm:prSet presAssocID="{D72C67C7-4144-4CB3-BC96-576FA54F053B}" presName="Child" presStyleLbl="revTx" presStyleIdx="1" presStyleCnt="4" custScaleX="48718" custScaleY="26778" custLinFactY="-15181" custLinFactNeighborX="216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308272-B91C-4DD3-AFF4-57D40BDC0177}" type="pres">
      <dgm:prSet presAssocID="{07945F67-15C2-4FFD-B11E-1985D2DDE82D}" presName="sibTrans" presStyleCnt="0"/>
      <dgm:spPr/>
    </dgm:pt>
    <dgm:pt modelId="{62897523-0056-43A9-AE6A-726A495CD96C}" type="pres">
      <dgm:prSet presAssocID="{7473E60C-D64B-4F04-B8EC-7B627BBDAE61}" presName="composite" presStyleCnt="0"/>
      <dgm:spPr/>
    </dgm:pt>
    <dgm:pt modelId="{8062E2C7-81C8-4C18-A52C-B95EFCA28529}" type="pres">
      <dgm:prSet presAssocID="{7473E60C-D64B-4F04-B8EC-7B627BBDAE61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19FD53-DDA8-4C0F-9046-59E432FC6DFE}" type="pres">
      <dgm:prSet presAssocID="{7473E60C-D64B-4F04-B8EC-7B627BBDAE61}" presName="Parent" presStyleLbl="alignNode1" presStyleIdx="1" presStyleCnt="2" custScaleY="43736" custLinFactNeighborY="-5995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311029-04E2-4182-BD79-15778DB0744A}" type="pres">
      <dgm:prSet presAssocID="{7473E60C-D64B-4F04-B8EC-7B627BBDAE61}" presName="Accent" presStyleLbl="parChTrans1D1" presStyleIdx="1" presStyleCnt="2" custLinFactY="-1051687" custLinFactNeighborY="-1100000"/>
      <dgm:spPr/>
    </dgm:pt>
    <dgm:pt modelId="{E6615EB3-03AE-4ABF-B7B6-67024EFA2BB9}" type="pres">
      <dgm:prSet presAssocID="{7473E60C-D64B-4F04-B8EC-7B627BBDAE61}" presName="Child" presStyleLbl="revTx" presStyleIdx="3" presStyleCnt="4" custScaleY="141004" custLinFactNeighborY="-699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BA4DF7E-8954-434E-A379-4B5F75C6D559}" srcId="{7473E60C-D64B-4F04-B8EC-7B627BBDAE61}" destId="{C8898D12-5E7C-4103-9CD2-A9CF89E3F362}" srcOrd="3" destOrd="0" parTransId="{C5EB5628-F71A-4071-B2BB-002AF7097570}" sibTransId="{5D83CD40-AACC-403E-8F00-AAD930F50C44}"/>
    <dgm:cxn modelId="{D6DE507E-A685-4452-A05F-F5D387FEC530}" type="presOf" srcId="{E7A506D0-3FD6-4011-83C2-860E9F757337}" destId="{E6615EB3-03AE-4ABF-B7B6-67024EFA2BB9}" srcOrd="0" destOrd="0" presId="urn:microsoft.com/office/officeart/2011/layout/TabList"/>
    <dgm:cxn modelId="{76529538-5575-4430-A1FD-6669F9D672F7}" srcId="{7473E60C-D64B-4F04-B8EC-7B627BBDAE61}" destId="{E7A506D0-3FD6-4011-83C2-860E9F757337}" srcOrd="1" destOrd="0" parTransId="{BCA89E24-378D-4E3B-8E90-FCF030D97EC1}" sibTransId="{B3BD4E8B-4424-4F92-8F8A-B8525E61D68C}"/>
    <dgm:cxn modelId="{E762172D-D152-44C2-98FB-35EE0F0058D9}" type="presOf" srcId="{AED4A209-9183-4FA3-954F-B016BFD67EC8}" destId="{0DA01E96-8153-4C52-92E4-5309A5FB56BE}" srcOrd="0" destOrd="0" presId="urn:microsoft.com/office/officeart/2011/layout/TabList"/>
    <dgm:cxn modelId="{D22DE952-A0D8-43F1-BC71-01DC68BFD456}" type="presOf" srcId="{C8898D12-5E7C-4103-9CD2-A9CF89E3F362}" destId="{E6615EB3-03AE-4ABF-B7B6-67024EFA2BB9}" srcOrd="0" destOrd="2" presId="urn:microsoft.com/office/officeart/2011/layout/TabList"/>
    <dgm:cxn modelId="{C531AE10-A26D-4D23-85F3-5E279B40507F}" type="presOf" srcId="{D2516174-BA24-44E5-B62D-6A1C19C6E7D5}" destId="{E6615EB3-03AE-4ABF-B7B6-67024EFA2BB9}" srcOrd="0" destOrd="1" presId="urn:microsoft.com/office/officeart/2011/layout/TabList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F6587892-682A-4BFD-8BD9-5F784FBDACE9}" srcId="{D72C67C7-4144-4CB3-BC96-576FA54F053B}" destId="{AED4A209-9183-4FA3-954F-B016BFD67EC8}" srcOrd="1" destOrd="0" parTransId="{09AF6FFC-B7ED-4CFE-BFDB-0BA4EBE57B02}" sibTransId="{575A8D5A-60A7-46A9-8709-0EF72330DB08}"/>
    <dgm:cxn modelId="{5949E1ED-3610-41BD-9C94-6617DEC7927D}" type="presOf" srcId="{265623CA-651B-478B-A82D-626F0FC0BDF5}" destId="{8062E2C7-81C8-4C18-A52C-B95EFCA28529}" srcOrd="0" destOrd="0" presId="urn:microsoft.com/office/officeart/2011/layout/TabList"/>
    <dgm:cxn modelId="{2DF486E1-73D8-4D62-BF50-F83BBB9CF03C}" type="presOf" srcId="{D72C67C7-4144-4CB3-BC96-576FA54F053B}" destId="{07D31E8D-E481-47AC-B497-28EBF5DE9906}" srcOrd="0" destOrd="0" presId="urn:microsoft.com/office/officeart/2011/layout/TabList"/>
    <dgm:cxn modelId="{9A1C65E0-CC3A-4C00-9B93-61EC8EA0AE70}" type="presOf" srcId="{0C911E67-5C04-4D41-8AB7-6DDF8F15756B}" destId="{0DA01E96-8153-4C52-92E4-5309A5FB56BE}" srcOrd="0" destOrd="1" presId="urn:microsoft.com/office/officeart/2011/layout/TabList"/>
    <dgm:cxn modelId="{2CDB6400-0C2A-486D-8702-655FCB8324AF}" srcId="{D72C67C7-4144-4CB3-BC96-576FA54F053B}" destId="{3A03101C-FF62-4A34-921E-F3CA403A7DF5}" srcOrd="0" destOrd="0" parTransId="{FCA58CA7-4000-40C9-A7C5-403E3CAABF03}" sibTransId="{7F74B021-2E37-4378-A7D6-CE58E273EC54}"/>
    <dgm:cxn modelId="{9A02883D-0A06-434C-8B71-07D10C625B0B}" srcId="{FE3DE13D-B7D9-4C17-9B34-0D775459C592}" destId="{7473E60C-D64B-4F04-B8EC-7B627BBDAE61}" srcOrd="1" destOrd="0" parTransId="{1F175446-2788-4A7E-8628-9670F16C775C}" sibTransId="{C36F012E-1234-4EE4-BC49-73F6EB20554F}"/>
    <dgm:cxn modelId="{9F766FEA-96A5-4D05-B13C-DB252FC61E73}" srcId="{7473E60C-D64B-4F04-B8EC-7B627BBDAE61}" destId="{D2516174-BA24-44E5-B62D-6A1C19C6E7D5}" srcOrd="2" destOrd="0" parTransId="{607C0EC9-DD1D-4BDD-9E2D-219BE5095484}" sibTransId="{F72F0AB9-1B12-4512-A105-516CCB184B20}"/>
    <dgm:cxn modelId="{85CC4271-C1DA-4D80-96F1-188B3F20AE07}" type="presOf" srcId="{3A03101C-FF62-4A34-921E-F3CA403A7DF5}" destId="{A1093244-2BDC-4314-8199-6EFF543A96BF}" srcOrd="0" destOrd="0" presId="urn:microsoft.com/office/officeart/2011/layout/TabList"/>
    <dgm:cxn modelId="{B66BDBA7-1E5A-49B8-A83E-2423CD91129D}" type="presOf" srcId="{7473E60C-D64B-4F04-B8EC-7B627BBDAE61}" destId="{8819FD53-DDA8-4C0F-9046-59E432FC6DFE}" srcOrd="0" destOrd="0" presId="urn:microsoft.com/office/officeart/2011/layout/TabList"/>
    <dgm:cxn modelId="{0DC209F1-CF41-4D00-8629-D88631346AAA}" type="presOf" srcId="{FE3DE13D-B7D9-4C17-9B34-0D775459C592}" destId="{BA69756D-F653-4225-A112-6EF3D78BE674}" srcOrd="0" destOrd="0" presId="urn:microsoft.com/office/officeart/2011/layout/TabList"/>
    <dgm:cxn modelId="{75997DE2-9A51-4244-BC58-F0319E3BE9BE}" srcId="{7473E60C-D64B-4F04-B8EC-7B627BBDAE61}" destId="{265623CA-651B-478B-A82D-626F0FC0BDF5}" srcOrd="0" destOrd="0" parTransId="{2FA0B595-5277-4E93-9152-DEE79C71B51B}" sibTransId="{AFA642BF-42C3-4C4E-B926-77D3257D3BFA}"/>
    <dgm:cxn modelId="{371CCE5C-1E3C-44B6-874B-2D133797B3FF}" srcId="{D72C67C7-4144-4CB3-BC96-576FA54F053B}" destId="{0C911E67-5C04-4D41-8AB7-6DDF8F15756B}" srcOrd="2" destOrd="0" parTransId="{0769B95F-B0FD-4B3C-815D-1010186B3BE2}" sibTransId="{FC0CD6EA-8CBB-4064-A045-4540784EE1C5}"/>
    <dgm:cxn modelId="{A40A3253-08D9-4C1F-A048-E85B419C27AD}" type="presParOf" srcId="{BA69756D-F653-4225-A112-6EF3D78BE674}" destId="{94B7859F-3D3E-470C-87F4-2F64DD7F4EEF}" srcOrd="0" destOrd="0" presId="urn:microsoft.com/office/officeart/2011/layout/TabList"/>
    <dgm:cxn modelId="{2345F0AD-4432-4612-8292-14F4C52CB902}" type="presParOf" srcId="{94B7859F-3D3E-470C-87F4-2F64DD7F4EEF}" destId="{A1093244-2BDC-4314-8199-6EFF543A96BF}" srcOrd="0" destOrd="0" presId="urn:microsoft.com/office/officeart/2011/layout/TabList"/>
    <dgm:cxn modelId="{46FC1998-E7E1-4858-9176-0EF00951CD16}" type="presParOf" srcId="{94B7859F-3D3E-470C-87F4-2F64DD7F4EEF}" destId="{07D31E8D-E481-47AC-B497-28EBF5DE9906}" srcOrd="1" destOrd="0" presId="urn:microsoft.com/office/officeart/2011/layout/TabList"/>
    <dgm:cxn modelId="{BD983A8C-0620-4A68-96CE-A1893A8E4041}" type="presParOf" srcId="{94B7859F-3D3E-470C-87F4-2F64DD7F4EEF}" destId="{406D5E01-2911-4F2B-A91B-5C3810325A55}" srcOrd="2" destOrd="0" presId="urn:microsoft.com/office/officeart/2011/layout/TabList"/>
    <dgm:cxn modelId="{62AE1E8A-F4BC-4B8F-8CA9-62375F38A7CE}" type="presParOf" srcId="{BA69756D-F653-4225-A112-6EF3D78BE674}" destId="{0DA01E96-8153-4C52-92E4-5309A5FB56BE}" srcOrd="1" destOrd="0" presId="urn:microsoft.com/office/officeart/2011/layout/TabList"/>
    <dgm:cxn modelId="{29AED5DA-82AA-4DF1-AEA2-6D120139993C}" type="presParOf" srcId="{BA69756D-F653-4225-A112-6EF3D78BE674}" destId="{B9308272-B91C-4DD3-AFF4-57D40BDC0177}" srcOrd="2" destOrd="0" presId="urn:microsoft.com/office/officeart/2011/layout/TabList"/>
    <dgm:cxn modelId="{F66F6436-89E4-4819-B5E1-19E730FF735C}" type="presParOf" srcId="{BA69756D-F653-4225-A112-6EF3D78BE674}" destId="{62897523-0056-43A9-AE6A-726A495CD96C}" srcOrd="3" destOrd="0" presId="urn:microsoft.com/office/officeart/2011/layout/TabList"/>
    <dgm:cxn modelId="{7A170F42-D856-465E-9DE7-3CFA79E3B634}" type="presParOf" srcId="{62897523-0056-43A9-AE6A-726A495CD96C}" destId="{8062E2C7-81C8-4C18-A52C-B95EFCA28529}" srcOrd="0" destOrd="0" presId="urn:microsoft.com/office/officeart/2011/layout/TabList"/>
    <dgm:cxn modelId="{91C2D49C-5E14-4E85-A473-6F17FEE67056}" type="presParOf" srcId="{62897523-0056-43A9-AE6A-726A495CD96C}" destId="{8819FD53-DDA8-4C0F-9046-59E432FC6DFE}" srcOrd="1" destOrd="0" presId="urn:microsoft.com/office/officeart/2011/layout/TabList"/>
    <dgm:cxn modelId="{7D011A1D-0787-4DFC-AE2D-754AB801E424}" type="presParOf" srcId="{62897523-0056-43A9-AE6A-726A495CD96C}" destId="{E7311029-04E2-4182-BD79-15778DB0744A}" srcOrd="2" destOrd="0" presId="urn:microsoft.com/office/officeart/2011/layout/TabList"/>
    <dgm:cxn modelId="{401D6388-84E3-462F-B089-039B955BAC15}" type="presParOf" srcId="{BA69756D-F653-4225-A112-6EF3D78BE674}" destId="{E6615EB3-03AE-4ABF-B7B6-67024EFA2BB9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 custT="1"/>
      <dgm:spPr/>
      <dgm:t>
        <a:bodyPr/>
        <a:lstStyle/>
        <a:p>
          <a:r>
            <a:rPr kumimoji="1" lang="en-US" altLang="ja-JP" sz="3200" dirty="0" smtClean="0"/>
            <a:t>Conclusion of Phase 3</a:t>
          </a:r>
          <a:endParaRPr kumimoji="1" lang="ja-JP" altLang="en-US" sz="3200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3A03101C-FF62-4A34-921E-F3CA403A7DF5}">
      <dgm:prSet phldrT="[Text]"/>
      <dgm:spPr/>
      <dgm:t>
        <a:bodyPr/>
        <a:lstStyle/>
        <a:p>
          <a:endParaRPr kumimoji="1" lang="ja-JP" altLang="en-US" dirty="0"/>
        </a:p>
      </dgm:t>
    </dgm:pt>
    <dgm:pt modelId="{FCA58CA7-4000-40C9-A7C5-403E3CAABF03}" type="par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F74B021-2E37-4378-A7D6-CE58E273EC54}" type="sib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0C911E67-5C04-4D41-8AB7-6DDF8F15756B}">
      <dgm:prSet phldrT="[Text]" custT="1"/>
      <dgm:spPr/>
      <dgm:t>
        <a:bodyPr/>
        <a:lstStyle/>
        <a:p>
          <a:endParaRPr kumimoji="1" lang="ja-JP" altLang="en-US" sz="2400" dirty="0"/>
        </a:p>
      </dgm:t>
    </dgm:pt>
    <dgm:pt modelId="{0769B95F-B0FD-4B3C-815D-1010186B3BE2}" type="par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FC0CD6EA-8CBB-4064-A045-4540784EE1C5}" type="sib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7473E60C-D64B-4F04-B8EC-7B627BBDAE61}">
      <dgm:prSet phldrT="[Text]"/>
      <dgm:spPr>
        <a:noFill/>
        <a:ln>
          <a:noFill/>
        </a:ln>
      </dgm:spPr>
      <dgm:t>
        <a:bodyPr/>
        <a:lstStyle/>
        <a:p>
          <a:r>
            <a:rPr kumimoji="1" lang="en-US" altLang="ja-JP" dirty="0" smtClean="0"/>
            <a:t>Conclusions</a:t>
          </a:r>
          <a:endParaRPr kumimoji="1" lang="ja-JP" altLang="en-US" dirty="0"/>
        </a:p>
      </dgm:t>
    </dgm:pt>
    <dgm:pt modelId="{1F175446-2788-4A7E-8628-9670F16C775C}" type="par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C36F012E-1234-4EE4-BC49-73F6EB20554F}" type="sib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lang="en-US" altLang="ja-JP" sz="2400" b="0" u="sng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Vibro</a:t>
          </a:r>
          <a:r>
            <a:rPr lang="en-US" altLang="ja-JP" sz="2400" b="0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-compaction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shows that </a:t>
          </a:r>
          <a:r>
            <a:rPr lang="en-US" altLang="ja-JP" sz="2400" b="0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higher degree of compaction 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and </a:t>
          </a:r>
          <a:r>
            <a:rPr lang="en-US" altLang="ja-JP" sz="2400" b="0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stiffness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can be achieved in between time interval of </a:t>
          </a:r>
          <a:r>
            <a:rPr lang="en-US" altLang="ja-JP" sz="2400" b="0" i="1" u="sng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6 seconds and 15 seconds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06FE7F-844F-4E62-B797-87B61B30AFB7}">
      <dgm:prSet custT="1"/>
      <dgm:spPr/>
      <dgm:t>
        <a:bodyPr/>
        <a:lstStyle/>
        <a:p>
          <a:r>
            <a:rPr kumimoji="1" lang="en-US" altLang="ja-JP" sz="2400" dirty="0" smtClean="0"/>
            <a:t>Innovation of New Device</a:t>
          </a:r>
          <a:endParaRPr kumimoji="1" lang="ja-JP" altLang="en-US" sz="2400" dirty="0"/>
        </a:p>
      </dgm:t>
    </dgm:pt>
    <dgm:pt modelId="{8148A6E1-6CDE-4427-BB74-9A211F04032C}" type="parTrans" cxnId="{5C3C622C-2484-495E-85D7-A937EEFDA5E8}">
      <dgm:prSet/>
      <dgm:spPr/>
      <dgm:t>
        <a:bodyPr/>
        <a:lstStyle/>
        <a:p>
          <a:endParaRPr kumimoji="1" lang="ja-JP" altLang="en-US"/>
        </a:p>
      </dgm:t>
    </dgm:pt>
    <dgm:pt modelId="{1FF41E31-4567-4379-86A1-DF60C6DC0F4F}" type="sibTrans" cxnId="{5C3C622C-2484-495E-85D7-A937EEFDA5E8}">
      <dgm:prSet/>
      <dgm:spPr/>
      <dgm:t>
        <a:bodyPr/>
        <a:lstStyle/>
        <a:p>
          <a:endParaRPr kumimoji="1" lang="ja-JP" alt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4" custScaleX="878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2" custScaleX="169286" custScaleY="72792" custLinFactNeighborX="1688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2" custLinFactY="-92430" custLinFactNeighborX="-4504" custLinFactNeighborY="-100000"/>
      <dgm:spPr/>
    </dgm:pt>
    <dgm:pt modelId="{0DA01E96-8153-4C52-92E4-5309A5FB56BE}" type="pres">
      <dgm:prSet presAssocID="{D72C67C7-4144-4CB3-BC96-576FA54F053B}" presName="Child" presStyleLbl="revTx" presStyleIdx="1" presStyleCnt="4" custScaleX="48699" custScaleY="51323" custLinFactY="-30620" custLinFactNeighborX="1994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308272-B91C-4DD3-AFF4-57D40BDC0177}" type="pres">
      <dgm:prSet presAssocID="{07945F67-15C2-4FFD-B11E-1985D2DDE82D}" presName="sibTrans" presStyleCnt="0"/>
      <dgm:spPr/>
    </dgm:pt>
    <dgm:pt modelId="{62897523-0056-43A9-AE6A-726A495CD96C}" type="pres">
      <dgm:prSet presAssocID="{7473E60C-D64B-4F04-B8EC-7B627BBDAE61}" presName="composite" presStyleCnt="0"/>
      <dgm:spPr/>
    </dgm:pt>
    <dgm:pt modelId="{8062E2C7-81C8-4C18-A52C-B95EFCA28529}" type="pres">
      <dgm:prSet presAssocID="{7473E60C-D64B-4F04-B8EC-7B627BBDAE61}" presName="FirstChild" presStyleLbl="revTx" presStyleIdx="2" presStyleCnt="4" custScaleY="33302" custLinFactY="-4008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19FD53-DDA8-4C0F-9046-59E432FC6DFE}" type="pres">
      <dgm:prSet presAssocID="{7473E60C-D64B-4F04-B8EC-7B627BBDAE61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311029-04E2-4182-BD79-15778DB0744A}" type="pres">
      <dgm:prSet presAssocID="{7473E60C-D64B-4F04-B8EC-7B627BBDAE61}" presName="Accent" presStyleLbl="parChTrans1D1" presStyleIdx="1" presStyleCnt="2" custLinFactY="-800000" custLinFactNeighborY="-890217"/>
      <dgm:spPr/>
    </dgm:pt>
    <dgm:pt modelId="{E6615EB3-03AE-4ABF-B7B6-67024EFA2BB9}" type="pres">
      <dgm:prSet presAssocID="{7473E60C-D64B-4F04-B8EC-7B627BBDAE61}" presName="Child" presStyleLbl="revTx" presStyleIdx="3" presStyleCnt="4" custScaleY="118964" custLinFactNeighborY="-474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6529538-5575-4430-A1FD-6669F9D672F7}" srcId="{7473E60C-D64B-4F04-B8EC-7B627BBDAE61}" destId="{E7A506D0-3FD6-4011-83C2-860E9F757337}" srcOrd="1" destOrd="0" parTransId="{BCA89E24-378D-4E3B-8E90-FCF030D97EC1}" sibTransId="{B3BD4E8B-4424-4F92-8F8A-B8525E61D68C}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F6CCE7D0-B5E7-4DC2-BB35-8411A1487FFD}" type="presOf" srcId="{FE3DE13D-B7D9-4C17-9B34-0D775459C592}" destId="{BA69756D-F653-4225-A112-6EF3D78BE674}" srcOrd="0" destOrd="0" presId="urn:microsoft.com/office/officeart/2011/layout/TabList"/>
    <dgm:cxn modelId="{1126231B-8EEF-489D-9C69-C0F1A16EE3D7}" type="presOf" srcId="{E7A506D0-3FD6-4011-83C2-860E9F757337}" destId="{E6615EB3-03AE-4ABF-B7B6-67024EFA2BB9}" srcOrd="0" destOrd="0" presId="urn:microsoft.com/office/officeart/2011/layout/TabList"/>
    <dgm:cxn modelId="{651352E7-3062-4F65-BD5B-96680674E916}" type="presOf" srcId="{0C911E67-5C04-4D41-8AB7-6DDF8F15756B}" destId="{0DA01E96-8153-4C52-92E4-5309A5FB56BE}" srcOrd="0" destOrd="1" presId="urn:microsoft.com/office/officeart/2011/layout/TabList"/>
    <dgm:cxn modelId="{2CDB6400-0C2A-486D-8702-655FCB8324AF}" srcId="{D72C67C7-4144-4CB3-BC96-576FA54F053B}" destId="{3A03101C-FF62-4A34-921E-F3CA403A7DF5}" srcOrd="0" destOrd="0" parTransId="{FCA58CA7-4000-40C9-A7C5-403E3CAABF03}" sibTransId="{7F74B021-2E37-4378-A7D6-CE58E273EC54}"/>
    <dgm:cxn modelId="{9A02883D-0A06-434C-8B71-07D10C625B0B}" srcId="{FE3DE13D-B7D9-4C17-9B34-0D775459C592}" destId="{7473E60C-D64B-4F04-B8EC-7B627BBDAE61}" srcOrd="1" destOrd="0" parTransId="{1F175446-2788-4A7E-8628-9670F16C775C}" sibTransId="{C36F012E-1234-4EE4-BC49-73F6EB20554F}"/>
    <dgm:cxn modelId="{5585E49F-852D-4394-AEEE-B2BAA648FA1C}" type="presOf" srcId="{3A03101C-FF62-4A34-921E-F3CA403A7DF5}" destId="{A1093244-2BDC-4314-8199-6EFF543A96BF}" srcOrd="0" destOrd="0" presId="urn:microsoft.com/office/officeart/2011/layout/TabList"/>
    <dgm:cxn modelId="{7D474FAD-84C2-49EB-BA8C-6C173B48CB0F}" type="presOf" srcId="{7473E60C-D64B-4F04-B8EC-7B627BBDAE61}" destId="{8819FD53-DDA8-4C0F-9046-59E432FC6DFE}" srcOrd="0" destOrd="0" presId="urn:microsoft.com/office/officeart/2011/layout/TabList"/>
    <dgm:cxn modelId="{D801FE1F-BDD1-49BC-988F-DEDCAC624512}" type="presOf" srcId="{D72C67C7-4144-4CB3-BC96-576FA54F053B}" destId="{07D31E8D-E481-47AC-B497-28EBF5DE9906}" srcOrd="0" destOrd="0" presId="urn:microsoft.com/office/officeart/2011/layout/TabList"/>
    <dgm:cxn modelId="{5B3E4182-0C44-4C12-B4DB-9938527E959A}" type="presOf" srcId="{B306FE7F-844F-4E62-B797-87B61B30AFB7}" destId="{0DA01E96-8153-4C52-92E4-5309A5FB56BE}" srcOrd="0" destOrd="0" presId="urn:microsoft.com/office/officeart/2011/layout/TabList"/>
    <dgm:cxn modelId="{65781DD0-BA65-463A-A79D-2C2F3E69B474}" type="presOf" srcId="{265623CA-651B-478B-A82D-626F0FC0BDF5}" destId="{8062E2C7-81C8-4C18-A52C-B95EFCA28529}" srcOrd="0" destOrd="0" presId="urn:microsoft.com/office/officeart/2011/layout/TabList"/>
    <dgm:cxn modelId="{75997DE2-9A51-4244-BC58-F0319E3BE9BE}" srcId="{7473E60C-D64B-4F04-B8EC-7B627BBDAE61}" destId="{265623CA-651B-478B-A82D-626F0FC0BDF5}" srcOrd="0" destOrd="0" parTransId="{2FA0B595-5277-4E93-9152-DEE79C71B51B}" sibTransId="{AFA642BF-42C3-4C4E-B926-77D3257D3BFA}"/>
    <dgm:cxn modelId="{371CCE5C-1E3C-44B6-874B-2D133797B3FF}" srcId="{D72C67C7-4144-4CB3-BC96-576FA54F053B}" destId="{0C911E67-5C04-4D41-8AB7-6DDF8F15756B}" srcOrd="2" destOrd="0" parTransId="{0769B95F-B0FD-4B3C-815D-1010186B3BE2}" sibTransId="{FC0CD6EA-8CBB-4064-A045-4540784EE1C5}"/>
    <dgm:cxn modelId="{5C3C622C-2484-495E-85D7-A937EEFDA5E8}" srcId="{D72C67C7-4144-4CB3-BC96-576FA54F053B}" destId="{B306FE7F-844F-4E62-B797-87B61B30AFB7}" srcOrd="1" destOrd="0" parTransId="{8148A6E1-6CDE-4427-BB74-9A211F04032C}" sibTransId="{1FF41E31-4567-4379-86A1-DF60C6DC0F4F}"/>
    <dgm:cxn modelId="{1373DDBB-6B30-415F-AE4C-35DEB599F778}" type="presParOf" srcId="{BA69756D-F653-4225-A112-6EF3D78BE674}" destId="{94B7859F-3D3E-470C-87F4-2F64DD7F4EEF}" srcOrd="0" destOrd="0" presId="urn:microsoft.com/office/officeart/2011/layout/TabList"/>
    <dgm:cxn modelId="{CC51C629-7B69-40D6-8704-C68516A703B1}" type="presParOf" srcId="{94B7859F-3D3E-470C-87F4-2F64DD7F4EEF}" destId="{A1093244-2BDC-4314-8199-6EFF543A96BF}" srcOrd="0" destOrd="0" presId="urn:microsoft.com/office/officeart/2011/layout/TabList"/>
    <dgm:cxn modelId="{0CCF68D3-C68A-4509-86A3-E874C77D1ACA}" type="presParOf" srcId="{94B7859F-3D3E-470C-87F4-2F64DD7F4EEF}" destId="{07D31E8D-E481-47AC-B497-28EBF5DE9906}" srcOrd="1" destOrd="0" presId="urn:microsoft.com/office/officeart/2011/layout/TabList"/>
    <dgm:cxn modelId="{721F1F03-C346-401C-9C74-217DFE39C0B5}" type="presParOf" srcId="{94B7859F-3D3E-470C-87F4-2F64DD7F4EEF}" destId="{406D5E01-2911-4F2B-A91B-5C3810325A55}" srcOrd="2" destOrd="0" presId="urn:microsoft.com/office/officeart/2011/layout/TabList"/>
    <dgm:cxn modelId="{D75F9E5E-39E1-4CF5-A421-A4B4982C6541}" type="presParOf" srcId="{BA69756D-F653-4225-A112-6EF3D78BE674}" destId="{0DA01E96-8153-4C52-92E4-5309A5FB56BE}" srcOrd="1" destOrd="0" presId="urn:microsoft.com/office/officeart/2011/layout/TabList"/>
    <dgm:cxn modelId="{FF1CDBF6-15B7-4065-BB58-7F3029576439}" type="presParOf" srcId="{BA69756D-F653-4225-A112-6EF3D78BE674}" destId="{B9308272-B91C-4DD3-AFF4-57D40BDC0177}" srcOrd="2" destOrd="0" presId="urn:microsoft.com/office/officeart/2011/layout/TabList"/>
    <dgm:cxn modelId="{4C3A1937-E0B8-42AE-BCDC-7F8CA40AE628}" type="presParOf" srcId="{BA69756D-F653-4225-A112-6EF3D78BE674}" destId="{62897523-0056-43A9-AE6A-726A495CD96C}" srcOrd="3" destOrd="0" presId="urn:microsoft.com/office/officeart/2011/layout/TabList"/>
    <dgm:cxn modelId="{F9644188-27A5-4734-A2AF-BFAF9A0C4724}" type="presParOf" srcId="{62897523-0056-43A9-AE6A-726A495CD96C}" destId="{8062E2C7-81C8-4C18-A52C-B95EFCA28529}" srcOrd="0" destOrd="0" presId="urn:microsoft.com/office/officeart/2011/layout/TabList"/>
    <dgm:cxn modelId="{FBC65F8A-F970-4EE5-8E8F-435F26D0187A}" type="presParOf" srcId="{62897523-0056-43A9-AE6A-726A495CD96C}" destId="{8819FD53-DDA8-4C0F-9046-59E432FC6DFE}" srcOrd="1" destOrd="0" presId="urn:microsoft.com/office/officeart/2011/layout/TabList"/>
    <dgm:cxn modelId="{1F3D9FA3-8415-4839-89A4-78E0E68236BE}" type="presParOf" srcId="{62897523-0056-43A9-AE6A-726A495CD96C}" destId="{E7311029-04E2-4182-BD79-15778DB0744A}" srcOrd="2" destOrd="0" presId="urn:microsoft.com/office/officeart/2011/layout/TabList"/>
    <dgm:cxn modelId="{B06AD380-A536-4EFF-AC36-D13EFD4887CC}" type="presParOf" srcId="{BA69756D-F653-4225-A112-6EF3D78BE674}" destId="{E6615EB3-03AE-4ABF-B7B6-67024EFA2BB9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BB4AD9-7867-49A0-AA2F-57D52D16C1B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2A37B3A6-900B-485C-8F2E-CA306DD190ED}">
      <dgm:prSet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kumimoji="1" lang="en-US" sz="2400" b="1" dirty="0" smtClean="0"/>
            <a:t>Site Investigation and Results of First Embankment</a:t>
          </a:r>
        </a:p>
      </dgm:t>
    </dgm:pt>
    <dgm:pt modelId="{1F718034-5CEA-4F91-876A-521CA2E480F4}" type="parTrans" cxnId="{2F69A518-EEE7-4610-A94C-1817A71B5CC9}">
      <dgm:prSet/>
      <dgm:spPr/>
      <dgm:t>
        <a:bodyPr/>
        <a:lstStyle/>
        <a:p>
          <a:pPr algn="just"/>
          <a:endParaRPr kumimoji="1" lang="ja-JP" altLang="en-US"/>
        </a:p>
      </dgm:t>
    </dgm:pt>
    <dgm:pt modelId="{EDC6E90C-D8CF-4A6B-B68E-7E1734EBA35D}" type="sibTrans" cxnId="{2F69A518-EEE7-4610-A94C-1817A71B5CC9}">
      <dgm:prSet/>
      <dgm:spPr/>
      <dgm:t>
        <a:bodyPr/>
        <a:lstStyle/>
        <a:p>
          <a:pPr algn="just"/>
          <a:endParaRPr kumimoji="1" lang="ja-JP" altLang="en-US"/>
        </a:p>
      </dgm:t>
    </dgm:pt>
    <dgm:pt modelId="{CA022919-4507-4E07-94D0-E769D25F65C0}">
      <dgm:prSet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kumimoji="1" lang="en-US" sz="2400" b="1" dirty="0" smtClean="0"/>
            <a:t>Results of Modified Second Embankment</a:t>
          </a:r>
        </a:p>
      </dgm:t>
    </dgm:pt>
    <dgm:pt modelId="{97B93556-0090-4B03-8DFE-E4C3001EB665}" type="parTrans" cxnId="{0C244CDE-3D79-4A52-A9E0-7F0F1A975B25}">
      <dgm:prSet/>
      <dgm:spPr/>
      <dgm:t>
        <a:bodyPr/>
        <a:lstStyle/>
        <a:p>
          <a:pPr algn="just"/>
          <a:endParaRPr kumimoji="1" lang="ja-JP" altLang="en-US"/>
        </a:p>
      </dgm:t>
    </dgm:pt>
    <dgm:pt modelId="{BFE861A6-A67E-498B-B7E8-6AC24E2298DE}" type="sibTrans" cxnId="{0C244CDE-3D79-4A52-A9E0-7F0F1A975B25}">
      <dgm:prSet/>
      <dgm:spPr/>
      <dgm:t>
        <a:bodyPr/>
        <a:lstStyle/>
        <a:p>
          <a:pPr algn="just"/>
          <a:endParaRPr kumimoji="1" lang="ja-JP" altLang="en-US"/>
        </a:p>
      </dgm:t>
    </dgm:pt>
    <dgm:pt modelId="{D4E99A9F-BD41-4B91-8EFC-6DFB25A53E01}">
      <dgm:prSet custT="1"/>
      <dgm:spPr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just" rtl="0"/>
          <a:r>
            <a:rPr kumimoji="1" lang="en-US" sz="2400" b="1" dirty="0" smtClean="0"/>
            <a:t>Monitoring and Effects of Materials  </a:t>
          </a:r>
        </a:p>
      </dgm:t>
    </dgm:pt>
    <dgm:pt modelId="{499E81FC-BC21-42C7-966E-BD24F954C5B4}" type="parTrans" cxnId="{5D866567-35DF-47B1-ADB3-9B81384361A7}">
      <dgm:prSet/>
      <dgm:spPr/>
      <dgm:t>
        <a:bodyPr/>
        <a:lstStyle/>
        <a:p>
          <a:pPr algn="just"/>
          <a:endParaRPr kumimoji="1" lang="ja-JP" altLang="en-US"/>
        </a:p>
      </dgm:t>
    </dgm:pt>
    <dgm:pt modelId="{0D060751-62A5-4BD3-AB8D-5E43A8EBF78A}" type="sibTrans" cxnId="{5D866567-35DF-47B1-ADB3-9B81384361A7}">
      <dgm:prSet/>
      <dgm:spPr/>
      <dgm:t>
        <a:bodyPr/>
        <a:lstStyle/>
        <a:p>
          <a:pPr algn="just"/>
          <a:endParaRPr kumimoji="1" lang="ja-JP" altLang="en-US"/>
        </a:p>
      </dgm:t>
    </dgm:pt>
    <dgm:pt modelId="{21430880-82AA-46D5-B4A0-9E96D54C0C18}" type="pres">
      <dgm:prSet presAssocID="{55BB4AD9-7867-49A0-AA2F-57D52D16C1B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kumimoji="1" lang="ja-JP" altLang="en-US"/>
        </a:p>
      </dgm:t>
    </dgm:pt>
    <dgm:pt modelId="{1C47ABD5-A15B-4D64-AAE5-A2082BBBB90D}" type="pres">
      <dgm:prSet presAssocID="{55BB4AD9-7867-49A0-AA2F-57D52D16C1B7}" presName="Name1" presStyleCnt="0"/>
      <dgm:spPr/>
    </dgm:pt>
    <dgm:pt modelId="{21CA4589-3CC3-48F6-A4E4-79404F92DC88}" type="pres">
      <dgm:prSet presAssocID="{55BB4AD9-7867-49A0-AA2F-57D52D16C1B7}" presName="cycle" presStyleCnt="0"/>
      <dgm:spPr/>
    </dgm:pt>
    <dgm:pt modelId="{456936E8-4245-4511-9957-70BDC46E4D0C}" type="pres">
      <dgm:prSet presAssocID="{55BB4AD9-7867-49A0-AA2F-57D52D16C1B7}" presName="srcNode" presStyleLbl="node1" presStyleIdx="0" presStyleCnt="3"/>
      <dgm:spPr/>
    </dgm:pt>
    <dgm:pt modelId="{1A12DC4D-8316-43BA-B066-B149D777BF7E}" type="pres">
      <dgm:prSet presAssocID="{55BB4AD9-7867-49A0-AA2F-57D52D16C1B7}" presName="conn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24C99B6B-C6AD-4960-8300-93BE2DCAA7D0}" type="pres">
      <dgm:prSet presAssocID="{55BB4AD9-7867-49A0-AA2F-57D52D16C1B7}" presName="extraNode" presStyleLbl="node1" presStyleIdx="0" presStyleCnt="3"/>
      <dgm:spPr/>
    </dgm:pt>
    <dgm:pt modelId="{B182DA7A-D1D9-4705-AC8F-B5148F6BC456}" type="pres">
      <dgm:prSet presAssocID="{55BB4AD9-7867-49A0-AA2F-57D52D16C1B7}" presName="dstNode" presStyleLbl="node1" presStyleIdx="0" presStyleCnt="3"/>
      <dgm:spPr/>
    </dgm:pt>
    <dgm:pt modelId="{640D4947-03F7-41D1-9D07-7DDBB8D300AA}" type="pres">
      <dgm:prSet presAssocID="{2A37B3A6-900B-485C-8F2E-CA306DD190ED}" presName="text_1" presStyleLbl="node1" presStyleIdx="0" presStyleCnt="3" custScaleX="105463" custScaleY="183953" custLinFactNeighborX="1880" custLinFactNeighborY="-18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8508A-9FB3-4D73-A0EE-1C4116CEC860}" type="pres">
      <dgm:prSet presAssocID="{2A37B3A6-900B-485C-8F2E-CA306DD190ED}" presName="accent_1" presStyleCnt="0"/>
      <dgm:spPr/>
    </dgm:pt>
    <dgm:pt modelId="{3271D1A6-0299-4A29-8900-40A337068C12}" type="pres">
      <dgm:prSet presAssocID="{2A37B3A6-900B-485C-8F2E-CA306DD190ED}" presName="accentRepeatNode" presStyleLbl="solidFgAcc1" presStyleIdx="0" presStyleCnt="3" custLinFactNeighborX="-6920" custLinFactNeighborY="-9076"/>
      <dgm:spPr>
        <a:ln>
          <a:solidFill>
            <a:srgbClr val="C00000"/>
          </a:solidFill>
        </a:ln>
      </dgm:spPr>
      <dgm:t>
        <a:bodyPr/>
        <a:lstStyle/>
        <a:p>
          <a:endParaRPr kumimoji="1" lang="ja-JP" altLang="en-US"/>
        </a:p>
      </dgm:t>
    </dgm:pt>
    <dgm:pt modelId="{4532001F-3758-47F7-BABE-D3D18845E4D9}" type="pres">
      <dgm:prSet presAssocID="{CA022919-4507-4E07-94D0-E769D25F65C0}" presName="text_2" presStyleLbl="node1" presStyleIdx="1" presStyleCnt="3" custScaleX="115671" custScaleY="155623" custLinFactNeighborX="-426" custLinFactNeighborY="297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AFE07-4D9F-47B9-A637-75742DB19ED3}" type="pres">
      <dgm:prSet presAssocID="{CA022919-4507-4E07-94D0-E769D25F65C0}" presName="accent_2" presStyleCnt="0"/>
      <dgm:spPr/>
    </dgm:pt>
    <dgm:pt modelId="{5E61B5C6-F8EA-47B9-9B86-9157E94F79F2}" type="pres">
      <dgm:prSet presAssocID="{CA022919-4507-4E07-94D0-E769D25F65C0}" presName="accentRepeatNode" presStyleLbl="solidFgAcc1" presStyleIdx="1" presStyleCnt="3" custLinFactNeighborX="-38137" custLinFactNeighborY="9617"/>
      <dgm:spPr>
        <a:ln>
          <a:solidFill>
            <a:srgbClr val="00B050"/>
          </a:solidFill>
        </a:ln>
      </dgm:spPr>
      <dgm:t>
        <a:bodyPr/>
        <a:lstStyle/>
        <a:p>
          <a:endParaRPr kumimoji="1" lang="ja-JP" altLang="en-US"/>
        </a:p>
      </dgm:t>
    </dgm:pt>
    <dgm:pt modelId="{B382E4BC-5354-49A0-938E-93E5D28785A8}" type="pres">
      <dgm:prSet presAssocID="{D4E99A9F-BD41-4B91-8EFC-6DFB25A53E01}" presName="text_3" presStyleLbl="node1" presStyleIdx="2" presStyleCnt="3" custScaleX="105732" custScaleY="124896" custLinFactNeighborX="1446" custLinFactNeighborY="45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B18FE-AF61-4199-B923-00EAA40F4BE2}" type="pres">
      <dgm:prSet presAssocID="{D4E99A9F-BD41-4B91-8EFC-6DFB25A53E01}" presName="accent_3" presStyleCnt="0"/>
      <dgm:spPr/>
    </dgm:pt>
    <dgm:pt modelId="{8656308E-E5E0-4EE6-BD4F-8667F3FB0427}" type="pres">
      <dgm:prSet presAssocID="{D4E99A9F-BD41-4B91-8EFC-6DFB25A53E01}" presName="accentRepeatNode" presStyleLbl="solidFgAcc1" presStyleIdx="2" presStyleCnt="3" custScaleX="84774" custScaleY="84775" custLinFactNeighborX="-34057" custLinFactNeighborY="17184"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kumimoji="1" lang="ja-JP" altLang="en-US"/>
        </a:p>
      </dgm:t>
    </dgm:pt>
  </dgm:ptLst>
  <dgm:cxnLst>
    <dgm:cxn modelId="{FAE21EFE-68E3-4029-8AC0-925AB7A2AD65}" type="presOf" srcId="{2A37B3A6-900B-485C-8F2E-CA306DD190ED}" destId="{640D4947-03F7-41D1-9D07-7DDBB8D300AA}" srcOrd="0" destOrd="0" presId="urn:microsoft.com/office/officeart/2008/layout/VerticalCurvedList"/>
    <dgm:cxn modelId="{45AFDDB2-EDE9-4589-A921-6D8677A73C70}" type="presOf" srcId="{EDC6E90C-D8CF-4A6B-B68E-7E1734EBA35D}" destId="{1A12DC4D-8316-43BA-B066-B149D777BF7E}" srcOrd="0" destOrd="0" presId="urn:microsoft.com/office/officeart/2008/layout/VerticalCurvedList"/>
    <dgm:cxn modelId="{AB0FAED8-7F19-488F-9E41-AD289E6176C4}" type="presOf" srcId="{CA022919-4507-4E07-94D0-E769D25F65C0}" destId="{4532001F-3758-47F7-BABE-D3D18845E4D9}" srcOrd="0" destOrd="0" presId="urn:microsoft.com/office/officeart/2008/layout/VerticalCurvedList"/>
    <dgm:cxn modelId="{B929CDA3-C1F3-4955-A25C-651C1AAA54DC}" type="presOf" srcId="{55BB4AD9-7867-49A0-AA2F-57D52D16C1B7}" destId="{21430880-82AA-46D5-B4A0-9E96D54C0C18}" srcOrd="0" destOrd="0" presId="urn:microsoft.com/office/officeart/2008/layout/VerticalCurvedList"/>
    <dgm:cxn modelId="{0C244CDE-3D79-4A52-A9E0-7F0F1A975B25}" srcId="{55BB4AD9-7867-49A0-AA2F-57D52D16C1B7}" destId="{CA022919-4507-4E07-94D0-E769D25F65C0}" srcOrd="1" destOrd="0" parTransId="{97B93556-0090-4B03-8DFE-E4C3001EB665}" sibTransId="{BFE861A6-A67E-498B-B7E8-6AC24E2298DE}"/>
    <dgm:cxn modelId="{033778D2-034A-4F0A-9B1A-256E04F843B0}" type="presOf" srcId="{D4E99A9F-BD41-4B91-8EFC-6DFB25A53E01}" destId="{B382E4BC-5354-49A0-938E-93E5D28785A8}" srcOrd="0" destOrd="0" presId="urn:microsoft.com/office/officeart/2008/layout/VerticalCurvedList"/>
    <dgm:cxn modelId="{5D866567-35DF-47B1-ADB3-9B81384361A7}" srcId="{55BB4AD9-7867-49A0-AA2F-57D52D16C1B7}" destId="{D4E99A9F-BD41-4B91-8EFC-6DFB25A53E01}" srcOrd="2" destOrd="0" parTransId="{499E81FC-BC21-42C7-966E-BD24F954C5B4}" sibTransId="{0D060751-62A5-4BD3-AB8D-5E43A8EBF78A}"/>
    <dgm:cxn modelId="{2F69A518-EEE7-4610-A94C-1817A71B5CC9}" srcId="{55BB4AD9-7867-49A0-AA2F-57D52D16C1B7}" destId="{2A37B3A6-900B-485C-8F2E-CA306DD190ED}" srcOrd="0" destOrd="0" parTransId="{1F718034-5CEA-4F91-876A-521CA2E480F4}" sibTransId="{EDC6E90C-D8CF-4A6B-B68E-7E1734EBA35D}"/>
    <dgm:cxn modelId="{137FB532-50AA-43DF-BC44-0E77938592E7}" type="presParOf" srcId="{21430880-82AA-46D5-B4A0-9E96D54C0C18}" destId="{1C47ABD5-A15B-4D64-AAE5-A2082BBBB90D}" srcOrd="0" destOrd="0" presId="urn:microsoft.com/office/officeart/2008/layout/VerticalCurvedList"/>
    <dgm:cxn modelId="{48165BF3-994F-464D-BDE3-160CDC36DC05}" type="presParOf" srcId="{1C47ABD5-A15B-4D64-AAE5-A2082BBBB90D}" destId="{21CA4589-3CC3-48F6-A4E4-79404F92DC88}" srcOrd="0" destOrd="0" presId="urn:microsoft.com/office/officeart/2008/layout/VerticalCurvedList"/>
    <dgm:cxn modelId="{E666030B-2EB0-46A1-A734-20B7562BA795}" type="presParOf" srcId="{21CA4589-3CC3-48F6-A4E4-79404F92DC88}" destId="{456936E8-4245-4511-9957-70BDC46E4D0C}" srcOrd="0" destOrd="0" presId="urn:microsoft.com/office/officeart/2008/layout/VerticalCurvedList"/>
    <dgm:cxn modelId="{6AEE19D9-1CAB-461E-AF97-109430353D9E}" type="presParOf" srcId="{21CA4589-3CC3-48F6-A4E4-79404F92DC88}" destId="{1A12DC4D-8316-43BA-B066-B149D777BF7E}" srcOrd="1" destOrd="0" presId="urn:microsoft.com/office/officeart/2008/layout/VerticalCurvedList"/>
    <dgm:cxn modelId="{BB1975E5-1C27-4705-9020-830F409EF4EA}" type="presParOf" srcId="{21CA4589-3CC3-48F6-A4E4-79404F92DC88}" destId="{24C99B6B-C6AD-4960-8300-93BE2DCAA7D0}" srcOrd="2" destOrd="0" presId="urn:microsoft.com/office/officeart/2008/layout/VerticalCurvedList"/>
    <dgm:cxn modelId="{8BEAC7C3-9B72-4BD1-9FB8-98F2969EFFD5}" type="presParOf" srcId="{21CA4589-3CC3-48F6-A4E4-79404F92DC88}" destId="{B182DA7A-D1D9-4705-AC8F-B5148F6BC456}" srcOrd="3" destOrd="0" presId="urn:microsoft.com/office/officeart/2008/layout/VerticalCurvedList"/>
    <dgm:cxn modelId="{33C5C711-8E9C-4817-BE96-F342ADF11693}" type="presParOf" srcId="{1C47ABD5-A15B-4D64-AAE5-A2082BBBB90D}" destId="{640D4947-03F7-41D1-9D07-7DDBB8D300AA}" srcOrd="1" destOrd="0" presId="urn:microsoft.com/office/officeart/2008/layout/VerticalCurvedList"/>
    <dgm:cxn modelId="{F5D94D43-6022-408B-8413-52F9C81F271F}" type="presParOf" srcId="{1C47ABD5-A15B-4D64-AAE5-A2082BBBB90D}" destId="{D168508A-9FB3-4D73-A0EE-1C4116CEC860}" srcOrd="2" destOrd="0" presId="urn:microsoft.com/office/officeart/2008/layout/VerticalCurvedList"/>
    <dgm:cxn modelId="{E8E01EAA-24D2-4892-9290-C482F518E0D3}" type="presParOf" srcId="{D168508A-9FB3-4D73-A0EE-1C4116CEC860}" destId="{3271D1A6-0299-4A29-8900-40A337068C12}" srcOrd="0" destOrd="0" presId="urn:microsoft.com/office/officeart/2008/layout/VerticalCurvedList"/>
    <dgm:cxn modelId="{4764275A-B016-4125-B075-BE4B340D95FB}" type="presParOf" srcId="{1C47ABD5-A15B-4D64-AAE5-A2082BBBB90D}" destId="{4532001F-3758-47F7-BABE-D3D18845E4D9}" srcOrd="3" destOrd="0" presId="urn:microsoft.com/office/officeart/2008/layout/VerticalCurvedList"/>
    <dgm:cxn modelId="{0E0D9924-9F09-4D28-93B5-12F4A55AC5F4}" type="presParOf" srcId="{1C47ABD5-A15B-4D64-AAE5-A2082BBBB90D}" destId="{569AFE07-4D9F-47B9-A637-75742DB19ED3}" srcOrd="4" destOrd="0" presId="urn:microsoft.com/office/officeart/2008/layout/VerticalCurvedList"/>
    <dgm:cxn modelId="{4A6695E3-068D-4C64-9D93-29A35AAF7C1F}" type="presParOf" srcId="{569AFE07-4D9F-47B9-A637-75742DB19ED3}" destId="{5E61B5C6-F8EA-47B9-9B86-9157E94F79F2}" srcOrd="0" destOrd="0" presId="urn:microsoft.com/office/officeart/2008/layout/VerticalCurvedList"/>
    <dgm:cxn modelId="{C52B210B-7185-49F8-9659-EEA4EC9A70FE}" type="presParOf" srcId="{1C47ABD5-A15B-4D64-AAE5-A2082BBBB90D}" destId="{B382E4BC-5354-49A0-938E-93E5D28785A8}" srcOrd="5" destOrd="0" presId="urn:microsoft.com/office/officeart/2008/layout/VerticalCurvedList"/>
    <dgm:cxn modelId="{32750F5C-F645-4571-A29E-EEB915B475E1}" type="presParOf" srcId="{1C47ABD5-A15B-4D64-AAE5-A2082BBBB90D}" destId="{978B18FE-AF61-4199-B923-00EAA40F4BE2}" srcOrd="6" destOrd="0" presId="urn:microsoft.com/office/officeart/2008/layout/VerticalCurvedList"/>
    <dgm:cxn modelId="{9BBB862E-B08E-4A72-8DD0-2A9E7F91C9C1}" type="presParOf" srcId="{978B18FE-AF61-4199-B923-00EAA40F4BE2}" destId="{8656308E-E5E0-4EE6-BD4F-8667F3FB04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/>
      <dgm:spPr/>
      <dgm:t>
        <a:bodyPr/>
        <a:lstStyle/>
        <a:p>
          <a:r>
            <a:rPr kumimoji="1" lang="en-US" altLang="ja-JP" dirty="0" smtClean="0"/>
            <a:t>Phase 1</a:t>
          </a:r>
          <a:endParaRPr kumimoji="1" lang="ja-JP" altLang="en-US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3A03101C-FF62-4A34-921E-F3CA403A7DF5}">
      <dgm:prSet phldrT="[Text]"/>
      <dgm:spPr/>
      <dgm:t>
        <a:bodyPr/>
        <a:lstStyle/>
        <a:p>
          <a:endParaRPr kumimoji="1" lang="ja-JP" altLang="en-US" dirty="0"/>
        </a:p>
      </dgm:t>
    </dgm:pt>
    <dgm:pt modelId="{FCA58CA7-4000-40C9-A7C5-403E3CAABF03}" type="par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F74B021-2E37-4378-A7D6-CE58E273EC54}" type="sib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0C911E67-5C04-4D41-8AB7-6DDF8F15756B}">
      <dgm:prSet phldrT="[Text]" custT="1"/>
      <dgm:spPr/>
      <dgm:t>
        <a:bodyPr/>
        <a:lstStyle/>
        <a:p>
          <a:r>
            <a:rPr kumimoji="1" lang="en-US" altLang="ja-JP" sz="3200" dirty="0" smtClean="0"/>
            <a:t>Preliminary Site Investigation and its Results</a:t>
          </a:r>
          <a:endParaRPr kumimoji="1" lang="ja-JP" altLang="en-US" sz="3200" dirty="0"/>
        </a:p>
      </dgm:t>
    </dgm:pt>
    <dgm:pt modelId="{0769B95F-B0FD-4B3C-815D-1010186B3BE2}" type="par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FC0CD6EA-8CBB-4064-A045-4540784EE1C5}" type="sib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7473E60C-D64B-4F04-B8EC-7B627BBDAE61}">
      <dgm:prSet phldrT="[Text]"/>
      <dgm:spPr/>
      <dgm:t>
        <a:bodyPr/>
        <a:lstStyle/>
        <a:p>
          <a:r>
            <a:rPr kumimoji="1" lang="en-US" altLang="ja-JP" dirty="0" smtClean="0"/>
            <a:t>Objective</a:t>
          </a:r>
          <a:endParaRPr kumimoji="1" lang="ja-JP" altLang="en-US" dirty="0"/>
        </a:p>
      </dgm:t>
    </dgm:pt>
    <dgm:pt modelId="{1F175446-2788-4A7E-8628-9670F16C775C}" type="par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C36F012E-1234-4EE4-BC49-73F6EB20554F}" type="sib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kumimoji="1" lang="en-US" altLang="ja-JP" sz="3200" dirty="0" smtClean="0"/>
            <a:t>Understand the general behavior of medium-sized embankment constructed by the Construction Company</a:t>
          </a:r>
          <a:endParaRPr kumimoji="1" lang="ja-JP" altLang="en-US" sz="320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2"/>
      <dgm:spPr/>
    </dgm:pt>
    <dgm:pt modelId="{0DA01E96-8153-4C52-92E4-5309A5FB56BE}" type="pres">
      <dgm:prSet presAssocID="{D72C67C7-4144-4CB3-BC96-576FA54F053B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308272-B91C-4DD3-AFF4-57D40BDC0177}" type="pres">
      <dgm:prSet presAssocID="{07945F67-15C2-4FFD-B11E-1985D2DDE82D}" presName="sibTrans" presStyleCnt="0"/>
      <dgm:spPr/>
    </dgm:pt>
    <dgm:pt modelId="{62897523-0056-43A9-AE6A-726A495CD96C}" type="pres">
      <dgm:prSet presAssocID="{7473E60C-D64B-4F04-B8EC-7B627BBDAE61}" presName="composite" presStyleCnt="0"/>
      <dgm:spPr/>
    </dgm:pt>
    <dgm:pt modelId="{8062E2C7-81C8-4C18-A52C-B95EFCA28529}" type="pres">
      <dgm:prSet presAssocID="{7473E60C-D64B-4F04-B8EC-7B627BBDAE61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19FD53-DDA8-4C0F-9046-59E432FC6DFE}" type="pres">
      <dgm:prSet presAssocID="{7473E60C-D64B-4F04-B8EC-7B627BBDAE61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311029-04E2-4182-BD79-15778DB0744A}" type="pres">
      <dgm:prSet presAssocID="{7473E60C-D64B-4F04-B8EC-7B627BBDAE61}" presName="Accent" presStyleLbl="parChTrans1D1" presStyleIdx="1" presStyleCnt="2"/>
      <dgm:spPr/>
    </dgm:pt>
    <dgm:pt modelId="{E6615EB3-03AE-4ABF-B7B6-67024EFA2BB9}" type="pres">
      <dgm:prSet presAssocID="{7473E60C-D64B-4F04-B8EC-7B627BBDAE61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6529538-5575-4430-A1FD-6669F9D672F7}" srcId="{7473E60C-D64B-4F04-B8EC-7B627BBDAE61}" destId="{E7A506D0-3FD6-4011-83C2-860E9F757337}" srcOrd="1" destOrd="0" parTransId="{BCA89E24-378D-4E3B-8E90-FCF030D97EC1}" sibTransId="{B3BD4E8B-4424-4F92-8F8A-B8525E61D68C}"/>
    <dgm:cxn modelId="{19C81BBD-7EE6-4FF9-A389-E214D152D240}" type="presOf" srcId="{FE3DE13D-B7D9-4C17-9B34-0D775459C592}" destId="{BA69756D-F653-4225-A112-6EF3D78BE674}" srcOrd="0" destOrd="0" presId="urn:microsoft.com/office/officeart/2011/layout/TabList"/>
    <dgm:cxn modelId="{F905E926-009E-4D52-8368-748046A0C8EA}" type="presOf" srcId="{7473E60C-D64B-4F04-B8EC-7B627BBDAE61}" destId="{8819FD53-DDA8-4C0F-9046-59E432FC6DFE}" srcOrd="0" destOrd="0" presId="urn:microsoft.com/office/officeart/2011/layout/TabList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98B41146-094C-49FA-862B-51DCDFD876DD}" type="presOf" srcId="{E7A506D0-3FD6-4011-83C2-860E9F757337}" destId="{E6615EB3-03AE-4ABF-B7B6-67024EFA2BB9}" srcOrd="0" destOrd="0" presId="urn:microsoft.com/office/officeart/2011/layout/TabList"/>
    <dgm:cxn modelId="{63BF4430-C7C0-4CEB-AC16-AB37D4D0CEFC}" type="presOf" srcId="{0C911E67-5C04-4D41-8AB7-6DDF8F15756B}" destId="{0DA01E96-8153-4C52-92E4-5309A5FB56BE}" srcOrd="0" destOrd="0" presId="urn:microsoft.com/office/officeart/2011/layout/TabList"/>
    <dgm:cxn modelId="{2CDB6400-0C2A-486D-8702-655FCB8324AF}" srcId="{D72C67C7-4144-4CB3-BC96-576FA54F053B}" destId="{3A03101C-FF62-4A34-921E-F3CA403A7DF5}" srcOrd="0" destOrd="0" parTransId="{FCA58CA7-4000-40C9-A7C5-403E3CAABF03}" sibTransId="{7F74B021-2E37-4378-A7D6-CE58E273EC54}"/>
    <dgm:cxn modelId="{9A02883D-0A06-434C-8B71-07D10C625B0B}" srcId="{FE3DE13D-B7D9-4C17-9B34-0D775459C592}" destId="{7473E60C-D64B-4F04-B8EC-7B627BBDAE61}" srcOrd="1" destOrd="0" parTransId="{1F175446-2788-4A7E-8628-9670F16C775C}" sibTransId="{C36F012E-1234-4EE4-BC49-73F6EB20554F}"/>
    <dgm:cxn modelId="{C4781D65-B998-40A9-93CE-9D76CDDBDBAF}" type="presOf" srcId="{265623CA-651B-478B-A82D-626F0FC0BDF5}" destId="{8062E2C7-81C8-4C18-A52C-B95EFCA28529}" srcOrd="0" destOrd="0" presId="urn:microsoft.com/office/officeart/2011/layout/TabList"/>
    <dgm:cxn modelId="{B053661A-681E-46D0-9B5B-349D0B1CD356}" type="presOf" srcId="{3A03101C-FF62-4A34-921E-F3CA403A7DF5}" destId="{A1093244-2BDC-4314-8199-6EFF543A96BF}" srcOrd="0" destOrd="0" presId="urn:microsoft.com/office/officeart/2011/layout/TabList"/>
    <dgm:cxn modelId="{F1E9F9C8-C756-4908-A9F2-928D96501C34}" type="presOf" srcId="{D72C67C7-4144-4CB3-BC96-576FA54F053B}" destId="{07D31E8D-E481-47AC-B497-28EBF5DE9906}" srcOrd="0" destOrd="0" presId="urn:microsoft.com/office/officeart/2011/layout/TabList"/>
    <dgm:cxn modelId="{75997DE2-9A51-4244-BC58-F0319E3BE9BE}" srcId="{7473E60C-D64B-4F04-B8EC-7B627BBDAE61}" destId="{265623CA-651B-478B-A82D-626F0FC0BDF5}" srcOrd="0" destOrd="0" parTransId="{2FA0B595-5277-4E93-9152-DEE79C71B51B}" sibTransId="{AFA642BF-42C3-4C4E-B926-77D3257D3BFA}"/>
    <dgm:cxn modelId="{371CCE5C-1E3C-44B6-874B-2D133797B3FF}" srcId="{D72C67C7-4144-4CB3-BC96-576FA54F053B}" destId="{0C911E67-5C04-4D41-8AB7-6DDF8F15756B}" srcOrd="1" destOrd="0" parTransId="{0769B95F-B0FD-4B3C-815D-1010186B3BE2}" sibTransId="{FC0CD6EA-8CBB-4064-A045-4540784EE1C5}"/>
    <dgm:cxn modelId="{A6DA4F49-1DE1-423D-AE22-BA023FCD6F9A}" type="presParOf" srcId="{BA69756D-F653-4225-A112-6EF3D78BE674}" destId="{94B7859F-3D3E-470C-87F4-2F64DD7F4EEF}" srcOrd="0" destOrd="0" presId="urn:microsoft.com/office/officeart/2011/layout/TabList"/>
    <dgm:cxn modelId="{D4E956E5-11CD-45A2-931E-2B08CD705001}" type="presParOf" srcId="{94B7859F-3D3E-470C-87F4-2F64DD7F4EEF}" destId="{A1093244-2BDC-4314-8199-6EFF543A96BF}" srcOrd="0" destOrd="0" presId="urn:microsoft.com/office/officeart/2011/layout/TabList"/>
    <dgm:cxn modelId="{FC60A90A-0979-4384-83B2-1099B80D3118}" type="presParOf" srcId="{94B7859F-3D3E-470C-87F4-2F64DD7F4EEF}" destId="{07D31E8D-E481-47AC-B497-28EBF5DE9906}" srcOrd="1" destOrd="0" presId="urn:microsoft.com/office/officeart/2011/layout/TabList"/>
    <dgm:cxn modelId="{0CB80870-3292-47BB-B7FD-6F7D7994FFEE}" type="presParOf" srcId="{94B7859F-3D3E-470C-87F4-2F64DD7F4EEF}" destId="{406D5E01-2911-4F2B-A91B-5C3810325A55}" srcOrd="2" destOrd="0" presId="urn:microsoft.com/office/officeart/2011/layout/TabList"/>
    <dgm:cxn modelId="{F833EBBB-601F-4D8C-BFB3-23EFCC05C539}" type="presParOf" srcId="{BA69756D-F653-4225-A112-6EF3D78BE674}" destId="{0DA01E96-8153-4C52-92E4-5309A5FB56BE}" srcOrd="1" destOrd="0" presId="urn:microsoft.com/office/officeart/2011/layout/TabList"/>
    <dgm:cxn modelId="{BFCF90F8-3B19-48DB-A2A0-0B2C62AE1FA1}" type="presParOf" srcId="{BA69756D-F653-4225-A112-6EF3D78BE674}" destId="{B9308272-B91C-4DD3-AFF4-57D40BDC0177}" srcOrd="2" destOrd="0" presId="urn:microsoft.com/office/officeart/2011/layout/TabList"/>
    <dgm:cxn modelId="{10131426-2D07-452E-BCF1-4445E8400EF9}" type="presParOf" srcId="{BA69756D-F653-4225-A112-6EF3D78BE674}" destId="{62897523-0056-43A9-AE6A-726A495CD96C}" srcOrd="3" destOrd="0" presId="urn:microsoft.com/office/officeart/2011/layout/TabList"/>
    <dgm:cxn modelId="{831292C4-BDFC-46E2-AB59-844E6CFF1B27}" type="presParOf" srcId="{62897523-0056-43A9-AE6A-726A495CD96C}" destId="{8062E2C7-81C8-4C18-A52C-B95EFCA28529}" srcOrd="0" destOrd="0" presId="urn:microsoft.com/office/officeart/2011/layout/TabList"/>
    <dgm:cxn modelId="{359D27C3-4ADB-4885-BA8A-A1EC3870DAEA}" type="presParOf" srcId="{62897523-0056-43A9-AE6A-726A495CD96C}" destId="{8819FD53-DDA8-4C0F-9046-59E432FC6DFE}" srcOrd="1" destOrd="0" presId="urn:microsoft.com/office/officeart/2011/layout/TabList"/>
    <dgm:cxn modelId="{EA5DB001-7FA9-4472-984F-C8E890FC57BF}" type="presParOf" srcId="{62897523-0056-43A9-AE6A-726A495CD96C}" destId="{E7311029-04E2-4182-BD79-15778DB0744A}" srcOrd="2" destOrd="0" presId="urn:microsoft.com/office/officeart/2011/layout/TabList"/>
    <dgm:cxn modelId="{0A18E31A-60E7-48D9-9FDF-743B6B6EA820}" type="presParOf" srcId="{BA69756D-F653-4225-A112-6EF3D78BE674}" destId="{E6615EB3-03AE-4ABF-B7B6-67024EFA2BB9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/>
      <dgm:spPr/>
      <dgm:t>
        <a:bodyPr/>
        <a:lstStyle/>
        <a:p>
          <a:r>
            <a:rPr kumimoji="1" lang="en-US" altLang="ja-JP" dirty="0" smtClean="0"/>
            <a:t>Phase 2</a:t>
          </a:r>
          <a:endParaRPr kumimoji="1" lang="ja-JP" altLang="en-US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3A03101C-FF62-4A34-921E-F3CA403A7DF5}">
      <dgm:prSet phldrT="[Text]"/>
      <dgm:spPr/>
      <dgm:t>
        <a:bodyPr/>
        <a:lstStyle/>
        <a:p>
          <a:endParaRPr kumimoji="1" lang="ja-JP" altLang="en-US" dirty="0"/>
        </a:p>
      </dgm:t>
    </dgm:pt>
    <dgm:pt modelId="{FCA58CA7-4000-40C9-A7C5-403E3CAABF03}" type="par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F74B021-2E37-4378-A7D6-CE58E273EC54}" type="sib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0C911E67-5C04-4D41-8AB7-6DDF8F15756B}">
      <dgm:prSet phldrT="[Text]" custT="1"/>
      <dgm:spPr/>
      <dgm:t>
        <a:bodyPr/>
        <a:lstStyle/>
        <a:p>
          <a:r>
            <a:rPr kumimoji="1" lang="en-US" sz="3200" b="1" dirty="0" smtClean="0"/>
            <a:t>Results of Modified Second Embankment</a:t>
          </a:r>
          <a:endParaRPr kumimoji="1" lang="ja-JP" altLang="en-US" sz="3200" dirty="0"/>
        </a:p>
      </dgm:t>
    </dgm:pt>
    <dgm:pt modelId="{0769B95F-B0FD-4B3C-815D-1010186B3BE2}" type="par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FC0CD6EA-8CBB-4064-A045-4540784EE1C5}" type="sib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7473E60C-D64B-4F04-B8EC-7B627BBDAE61}">
      <dgm:prSet phldrT="[Text]"/>
      <dgm:spPr/>
      <dgm:t>
        <a:bodyPr/>
        <a:lstStyle/>
        <a:p>
          <a:r>
            <a:rPr kumimoji="1" lang="en-US" altLang="ja-JP" dirty="0" smtClean="0"/>
            <a:t>Objective</a:t>
          </a:r>
          <a:endParaRPr kumimoji="1" lang="ja-JP" altLang="en-US" dirty="0"/>
        </a:p>
      </dgm:t>
    </dgm:pt>
    <dgm:pt modelId="{1F175446-2788-4A7E-8628-9670F16C775C}" type="par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C36F012E-1234-4EE4-BC49-73F6EB20554F}" type="sib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kumimoji="1" lang="en-US" altLang="ja-JP" sz="3200" dirty="0" smtClean="0"/>
            <a:t>Assess the quality based on time effect monitoring and settlement with changing number of tamping blows</a:t>
          </a:r>
          <a:endParaRPr kumimoji="1" lang="ja-JP" altLang="en-US" sz="320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2"/>
      <dgm:spPr/>
    </dgm:pt>
    <dgm:pt modelId="{0DA01E96-8153-4C52-92E4-5309A5FB56BE}" type="pres">
      <dgm:prSet presAssocID="{D72C67C7-4144-4CB3-BC96-576FA54F053B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308272-B91C-4DD3-AFF4-57D40BDC0177}" type="pres">
      <dgm:prSet presAssocID="{07945F67-15C2-4FFD-B11E-1985D2DDE82D}" presName="sibTrans" presStyleCnt="0"/>
      <dgm:spPr/>
    </dgm:pt>
    <dgm:pt modelId="{62897523-0056-43A9-AE6A-726A495CD96C}" type="pres">
      <dgm:prSet presAssocID="{7473E60C-D64B-4F04-B8EC-7B627BBDAE61}" presName="composite" presStyleCnt="0"/>
      <dgm:spPr/>
    </dgm:pt>
    <dgm:pt modelId="{8062E2C7-81C8-4C18-A52C-B95EFCA28529}" type="pres">
      <dgm:prSet presAssocID="{7473E60C-D64B-4F04-B8EC-7B627BBDAE61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19FD53-DDA8-4C0F-9046-59E432FC6DFE}" type="pres">
      <dgm:prSet presAssocID="{7473E60C-D64B-4F04-B8EC-7B627BBDAE61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311029-04E2-4182-BD79-15778DB0744A}" type="pres">
      <dgm:prSet presAssocID="{7473E60C-D64B-4F04-B8EC-7B627BBDAE61}" presName="Accent" presStyleLbl="parChTrans1D1" presStyleIdx="1" presStyleCnt="2"/>
      <dgm:spPr/>
    </dgm:pt>
    <dgm:pt modelId="{E6615EB3-03AE-4ABF-B7B6-67024EFA2BB9}" type="pres">
      <dgm:prSet presAssocID="{7473E60C-D64B-4F04-B8EC-7B627BBDAE61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57A34FA0-3687-4146-B925-AEA651A08F26}" type="presOf" srcId="{D72C67C7-4144-4CB3-BC96-576FA54F053B}" destId="{07D31E8D-E481-47AC-B497-28EBF5DE9906}" srcOrd="0" destOrd="0" presId="urn:microsoft.com/office/officeart/2011/layout/TabList"/>
    <dgm:cxn modelId="{76529538-5575-4430-A1FD-6669F9D672F7}" srcId="{7473E60C-D64B-4F04-B8EC-7B627BBDAE61}" destId="{E7A506D0-3FD6-4011-83C2-860E9F757337}" srcOrd="1" destOrd="0" parTransId="{BCA89E24-378D-4E3B-8E90-FCF030D97EC1}" sibTransId="{B3BD4E8B-4424-4F92-8F8A-B8525E61D68C}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C8223DBE-6482-41E4-A68B-953447C11F40}" type="presOf" srcId="{3A03101C-FF62-4A34-921E-F3CA403A7DF5}" destId="{A1093244-2BDC-4314-8199-6EFF543A96BF}" srcOrd="0" destOrd="0" presId="urn:microsoft.com/office/officeart/2011/layout/TabList"/>
    <dgm:cxn modelId="{2CDB6400-0C2A-486D-8702-655FCB8324AF}" srcId="{D72C67C7-4144-4CB3-BC96-576FA54F053B}" destId="{3A03101C-FF62-4A34-921E-F3CA403A7DF5}" srcOrd="0" destOrd="0" parTransId="{FCA58CA7-4000-40C9-A7C5-403E3CAABF03}" sibTransId="{7F74B021-2E37-4378-A7D6-CE58E273EC54}"/>
    <dgm:cxn modelId="{6733D57D-EC3F-439B-AF70-D8FE5E46EF90}" type="presOf" srcId="{7473E60C-D64B-4F04-B8EC-7B627BBDAE61}" destId="{8819FD53-DDA8-4C0F-9046-59E432FC6DFE}" srcOrd="0" destOrd="0" presId="urn:microsoft.com/office/officeart/2011/layout/TabList"/>
    <dgm:cxn modelId="{9A02883D-0A06-434C-8B71-07D10C625B0B}" srcId="{FE3DE13D-B7D9-4C17-9B34-0D775459C592}" destId="{7473E60C-D64B-4F04-B8EC-7B627BBDAE61}" srcOrd="1" destOrd="0" parTransId="{1F175446-2788-4A7E-8628-9670F16C775C}" sibTransId="{C36F012E-1234-4EE4-BC49-73F6EB20554F}"/>
    <dgm:cxn modelId="{B1BFD4F7-FAA6-42AB-9892-47CE23DA5459}" type="presOf" srcId="{0C911E67-5C04-4D41-8AB7-6DDF8F15756B}" destId="{0DA01E96-8153-4C52-92E4-5309A5FB56BE}" srcOrd="0" destOrd="0" presId="urn:microsoft.com/office/officeart/2011/layout/TabList"/>
    <dgm:cxn modelId="{7A4E9F18-575B-44C2-BDC5-6BE2E700BB40}" type="presOf" srcId="{265623CA-651B-478B-A82D-626F0FC0BDF5}" destId="{8062E2C7-81C8-4C18-A52C-B95EFCA28529}" srcOrd="0" destOrd="0" presId="urn:microsoft.com/office/officeart/2011/layout/TabList"/>
    <dgm:cxn modelId="{33A1AA8B-9ABB-42FA-85AD-CD2C5C6A6E6E}" type="presOf" srcId="{FE3DE13D-B7D9-4C17-9B34-0D775459C592}" destId="{BA69756D-F653-4225-A112-6EF3D78BE674}" srcOrd="0" destOrd="0" presId="urn:microsoft.com/office/officeart/2011/layout/TabList"/>
    <dgm:cxn modelId="{75997DE2-9A51-4244-BC58-F0319E3BE9BE}" srcId="{7473E60C-D64B-4F04-B8EC-7B627BBDAE61}" destId="{265623CA-651B-478B-A82D-626F0FC0BDF5}" srcOrd="0" destOrd="0" parTransId="{2FA0B595-5277-4E93-9152-DEE79C71B51B}" sibTransId="{AFA642BF-42C3-4C4E-B926-77D3257D3BFA}"/>
    <dgm:cxn modelId="{913C8CA5-3BB5-4D96-A5C2-F5D5BC8F9B76}" type="presOf" srcId="{E7A506D0-3FD6-4011-83C2-860E9F757337}" destId="{E6615EB3-03AE-4ABF-B7B6-67024EFA2BB9}" srcOrd="0" destOrd="0" presId="urn:microsoft.com/office/officeart/2011/layout/TabList"/>
    <dgm:cxn modelId="{371CCE5C-1E3C-44B6-874B-2D133797B3FF}" srcId="{D72C67C7-4144-4CB3-BC96-576FA54F053B}" destId="{0C911E67-5C04-4D41-8AB7-6DDF8F15756B}" srcOrd="1" destOrd="0" parTransId="{0769B95F-B0FD-4B3C-815D-1010186B3BE2}" sibTransId="{FC0CD6EA-8CBB-4064-A045-4540784EE1C5}"/>
    <dgm:cxn modelId="{85927719-0FF7-476B-846E-8806045028D9}" type="presParOf" srcId="{BA69756D-F653-4225-A112-6EF3D78BE674}" destId="{94B7859F-3D3E-470C-87F4-2F64DD7F4EEF}" srcOrd="0" destOrd="0" presId="urn:microsoft.com/office/officeart/2011/layout/TabList"/>
    <dgm:cxn modelId="{83AF83C9-3AD7-4B91-80AC-E52C44F236B9}" type="presParOf" srcId="{94B7859F-3D3E-470C-87F4-2F64DD7F4EEF}" destId="{A1093244-2BDC-4314-8199-6EFF543A96BF}" srcOrd="0" destOrd="0" presId="urn:microsoft.com/office/officeart/2011/layout/TabList"/>
    <dgm:cxn modelId="{8F155DFE-C8C8-4B36-8265-98F4E71044F5}" type="presParOf" srcId="{94B7859F-3D3E-470C-87F4-2F64DD7F4EEF}" destId="{07D31E8D-E481-47AC-B497-28EBF5DE9906}" srcOrd="1" destOrd="0" presId="urn:microsoft.com/office/officeart/2011/layout/TabList"/>
    <dgm:cxn modelId="{F984CDDA-4AD0-41FC-A82C-748A55545E3F}" type="presParOf" srcId="{94B7859F-3D3E-470C-87F4-2F64DD7F4EEF}" destId="{406D5E01-2911-4F2B-A91B-5C3810325A55}" srcOrd="2" destOrd="0" presId="urn:microsoft.com/office/officeart/2011/layout/TabList"/>
    <dgm:cxn modelId="{F9BCDEB2-7957-48A6-8DFB-96D57DAC5F6A}" type="presParOf" srcId="{BA69756D-F653-4225-A112-6EF3D78BE674}" destId="{0DA01E96-8153-4C52-92E4-5309A5FB56BE}" srcOrd="1" destOrd="0" presId="urn:microsoft.com/office/officeart/2011/layout/TabList"/>
    <dgm:cxn modelId="{3A95612A-2C65-4CE2-AF7B-CC91509030C5}" type="presParOf" srcId="{BA69756D-F653-4225-A112-6EF3D78BE674}" destId="{B9308272-B91C-4DD3-AFF4-57D40BDC0177}" srcOrd="2" destOrd="0" presId="urn:microsoft.com/office/officeart/2011/layout/TabList"/>
    <dgm:cxn modelId="{FC03BFAE-F030-4398-9660-7949860D09B6}" type="presParOf" srcId="{BA69756D-F653-4225-A112-6EF3D78BE674}" destId="{62897523-0056-43A9-AE6A-726A495CD96C}" srcOrd="3" destOrd="0" presId="urn:microsoft.com/office/officeart/2011/layout/TabList"/>
    <dgm:cxn modelId="{508AF564-5AF3-4D23-B349-3A40E4B3733B}" type="presParOf" srcId="{62897523-0056-43A9-AE6A-726A495CD96C}" destId="{8062E2C7-81C8-4C18-A52C-B95EFCA28529}" srcOrd="0" destOrd="0" presId="urn:microsoft.com/office/officeart/2011/layout/TabList"/>
    <dgm:cxn modelId="{734690D7-BB8D-4135-B5FB-185C0C79DB82}" type="presParOf" srcId="{62897523-0056-43A9-AE6A-726A495CD96C}" destId="{8819FD53-DDA8-4C0F-9046-59E432FC6DFE}" srcOrd="1" destOrd="0" presId="urn:microsoft.com/office/officeart/2011/layout/TabList"/>
    <dgm:cxn modelId="{C8FD5104-86FE-4CB7-A815-182AD4BAAE20}" type="presParOf" srcId="{62897523-0056-43A9-AE6A-726A495CD96C}" destId="{E7311029-04E2-4182-BD79-15778DB0744A}" srcOrd="2" destOrd="0" presId="urn:microsoft.com/office/officeart/2011/layout/TabList"/>
    <dgm:cxn modelId="{B46746A0-54BD-4C90-9B21-69F4AD2683F5}" type="presParOf" srcId="{BA69756D-F653-4225-A112-6EF3D78BE674}" destId="{E6615EB3-03AE-4ABF-B7B6-67024EFA2BB9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 custT="1"/>
      <dgm:spPr/>
      <dgm:t>
        <a:bodyPr/>
        <a:lstStyle/>
        <a:p>
          <a:r>
            <a:rPr kumimoji="1" lang="en-US" altLang="ja-JP" sz="3200" dirty="0" smtClean="0"/>
            <a:t>Conclusions</a:t>
          </a:r>
          <a:endParaRPr kumimoji="1" lang="ja-JP" altLang="en-US" sz="3200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kumimoji="1"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Monitoring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 of slopes and top of the embankment show the </a:t>
          </a:r>
          <a:r>
            <a:rPr kumimoji="1" lang="en-US" altLang="ja-JP" sz="2400" b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increase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 in </a:t>
          </a:r>
          <a:r>
            <a:rPr kumimoji="1" lang="en-US" altLang="ja-JP" sz="2400" b="0" i="1" u="sng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degree of compaction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 and </a:t>
          </a:r>
          <a:r>
            <a:rPr kumimoji="1" lang="en-US" altLang="ja-JP" sz="2400" b="0" i="1" u="sng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soil stiffness</a:t>
          </a:r>
          <a:r>
            <a:rPr kumimoji="1"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D2516174-BA24-44E5-B62D-6A1C19C6E7D5}">
      <dgm:prSet phldrT="[Text]" custT="1"/>
      <dgm:spPr/>
      <dgm:t>
        <a:bodyPr/>
        <a:lstStyle/>
        <a:p>
          <a:pPr algn="just"/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The degree of compaction </a:t>
          </a:r>
          <a:r>
            <a:rPr lang="en-US" altLang="ja-JP" sz="2400" b="0" i="1" u="sng" dirty="0" smtClean="0">
              <a:latin typeface="Arial" pitchFamily="34" charset="0"/>
              <a:cs typeface="Arial" pitchFamily="34" charset="0"/>
            </a:rPr>
            <a:t>increased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near </a:t>
          </a:r>
          <a:r>
            <a:rPr lang="en-US" altLang="ja-JP" sz="2400" b="0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dry side </a:t>
          </a:r>
          <a:r>
            <a:rPr lang="en-US" altLang="ja-JP" sz="24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of the </a:t>
          </a:r>
          <a:r>
            <a:rPr lang="en-US" altLang="ja-JP" sz="2400" b="0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optimum water content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607C0EC9-DD1D-4BDD-9E2D-219BE5095484}" type="parTrans" cxnId="{9F766FEA-96A5-4D05-B13C-DB252FC61E73}">
      <dgm:prSet/>
      <dgm:spPr/>
      <dgm:t>
        <a:bodyPr/>
        <a:lstStyle/>
        <a:p>
          <a:endParaRPr kumimoji="1" lang="ja-JP" altLang="en-US"/>
        </a:p>
      </dgm:t>
    </dgm:pt>
    <dgm:pt modelId="{F72F0AB9-1B12-4512-A105-516CCB184B20}" type="sibTrans" cxnId="{9F766FEA-96A5-4D05-B13C-DB252FC61E73}">
      <dgm:prSet/>
      <dgm:spPr/>
      <dgm:t>
        <a:bodyPr/>
        <a:lstStyle/>
        <a:p>
          <a:endParaRPr kumimoji="1" lang="ja-JP" altLang="en-US"/>
        </a:p>
      </dgm:t>
    </dgm:pt>
    <dgm:pt modelId="{C8898D12-5E7C-4103-9CD2-A9CF89E3F362}">
      <dgm:prSet phldrT="[Text]" custT="1"/>
      <dgm:spPr/>
      <dgm:t>
        <a:bodyPr/>
        <a:lstStyle/>
        <a:p>
          <a:pPr algn="just"/>
          <a:r>
            <a:rPr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Near or more than 90% </a:t>
          </a:r>
          <a:r>
            <a:rPr lang="en-US" altLang="ja-JP" sz="2400" b="0" i="1" u="sng" dirty="0" smtClean="0">
              <a:latin typeface="Arial" pitchFamily="34" charset="0"/>
              <a:cs typeface="Arial" pitchFamily="34" charset="0"/>
            </a:rPr>
            <a:t>degree of compaction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can be achieved if </a:t>
          </a:r>
          <a:r>
            <a:rPr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half of the total thickness 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of </a:t>
          </a:r>
          <a:r>
            <a:rPr lang="en-US" altLang="ja-JP" sz="24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soil layer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is </a:t>
          </a:r>
          <a:r>
            <a:rPr lang="en-US" altLang="ja-JP" sz="2400" b="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settled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ja-JP" sz="2400" b="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down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 during </a:t>
          </a:r>
          <a:r>
            <a:rPr lang="en-US" altLang="ja-JP" sz="2400" b="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bucket tamping method</a:t>
          </a:r>
          <a:r>
            <a:rPr lang="en-US" altLang="ja-JP" sz="2400" b="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dirty="0"/>
        </a:p>
      </dgm:t>
    </dgm:pt>
    <dgm:pt modelId="{C5EB5628-F71A-4071-B2BB-002AF7097570}" type="parTrans" cxnId="{CBA4DF7E-8954-434E-A379-4B5F75C6D559}">
      <dgm:prSet/>
      <dgm:spPr/>
      <dgm:t>
        <a:bodyPr/>
        <a:lstStyle/>
        <a:p>
          <a:endParaRPr kumimoji="1" lang="ja-JP" altLang="en-US"/>
        </a:p>
      </dgm:t>
    </dgm:pt>
    <dgm:pt modelId="{5D83CD40-AACC-403E-8F00-AAD930F50C44}" type="sibTrans" cxnId="{CBA4DF7E-8954-434E-A379-4B5F75C6D559}">
      <dgm:prSet/>
      <dgm:spPr/>
      <dgm:t>
        <a:bodyPr/>
        <a:lstStyle/>
        <a:p>
          <a:endParaRPr kumimoji="1" lang="ja-JP" altLang="en-US"/>
        </a:p>
      </dgm:t>
    </dgm:pt>
    <dgm:pt modelId="{DF9CC3CA-9EDB-458A-B2E2-5307A9F001AE}">
      <dgm:prSet phldrT="[Text]" custT="1"/>
      <dgm:spPr/>
      <dgm:t>
        <a:bodyPr/>
        <a:lstStyle/>
        <a:p>
          <a:pPr algn="just"/>
          <a:r>
            <a:rPr kumimoji="1" lang="en-US" altLang="en-US" sz="2400" b="0" dirty="0" smtClean="0"/>
            <a:t>The Triangulation model shows that </a:t>
          </a:r>
          <a:r>
            <a:rPr kumimoji="1" lang="en-US" altLang="en-US" sz="2400" b="1" dirty="0" smtClean="0">
              <a:solidFill>
                <a:srgbClr val="C00000"/>
              </a:solidFill>
            </a:rPr>
            <a:t>higher water content </a:t>
          </a:r>
          <a:r>
            <a:rPr kumimoji="1" lang="en-US" altLang="en-US" sz="2400" b="1" u="sng" dirty="0" smtClean="0"/>
            <a:t>decreases</a:t>
          </a:r>
          <a:r>
            <a:rPr kumimoji="1" lang="en-US" altLang="en-US" sz="2400" b="0" dirty="0" smtClean="0"/>
            <a:t> </a:t>
          </a:r>
          <a:r>
            <a:rPr kumimoji="1" lang="en-US" altLang="en-US" sz="2400" b="1" dirty="0" smtClean="0">
              <a:solidFill>
                <a:srgbClr val="C00000"/>
              </a:solidFill>
            </a:rPr>
            <a:t>stiffness</a:t>
          </a:r>
          <a:r>
            <a:rPr kumimoji="1" lang="en-US" altLang="en-US" sz="2400" b="0" dirty="0" smtClean="0"/>
            <a:t>  for the </a:t>
          </a:r>
          <a:r>
            <a:rPr kumimoji="1" lang="en-US" altLang="en-US" sz="2400" b="1" dirty="0" smtClean="0">
              <a:solidFill>
                <a:srgbClr val="C00000"/>
              </a:solidFill>
            </a:rPr>
            <a:t>same degree of compaction</a:t>
          </a:r>
          <a:r>
            <a:rPr kumimoji="1" lang="en-US" altLang="en-US" sz="2400" b="0" dirty="0" smtClean="0"/>
            <a:t>.</a:t>
          </a:r>
          <a:endParaRPr kumimoji="1" lang="ja-JP" altLang="en-US" sz="2400" b="0" dirty="0"/>
        </a:p>
      </dgm:t>
    </dgm:pt>
    <dgm:pt modelId="{7F15646A-0D49-45BE-B874-5B89528BD2E5}" type="parTrans" cxnId="{BBC6454C-0613-4381-977D-9C90014C5798}">
      <dgm:prSet/>
      <dgm:spPr/>
      <dgm:t>
        <a:bodyPr/>
        <a:lstStyle/>
        <a:p>
          <a:endParaRPr lang="en-US"/>
        </a:p>
      </dgm:t>
    </dgm:pt>
    <dgm:pt modelId="{3430FF41-315E-4439-8BB9-E7478B35332E}" type="sibTrans" cxnId="{BBC6454C-0613-4381-977D-9C90014C5798}">
      <dgm:prSet/>
      <dgm:spPr/>
      <dgm:t>
        <a:bodyPr/>
        <a:lstStyle/>
        <a:p>
          <a:endParaRPr lang="en-US"/>
        </a:p>
      </dgm:t>
    </dgm:pt>
    <dgm:pt modelId="{16E23EB4-BDE0-41F6-932F-A062042F8816}">
      <dgm:prSet phldrT="[Text]" custT="1"/>
      <dgm:spPr/>
      <dgm:t>
        <a:bodyPr/>
        <a:lstStyle/>
        <a:p>
          <a:pPr algn="just"/>
          <a:r>
            <a:rPr lang="en-US" altLang="ja-JP" sz="2400" b="1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Phyllitic</a:t>
          </a:r>
          <a:r>
            <a:rPr lang="en-US" altLang="ja-JP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rock particles affect the degree of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D</a:t>
          </a:r>
          <a:r>
            <a:rPr lang="en-US" sz="2400" b="1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c </a:t>
          </a:r>
          <a:r>
            <a:rPr lang="en-US" altLang="ja-JP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and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</a:t>
          </a:r>
          <a:r>
            <a:rPr lang="en-US" sz="2400" b="1" baseline="-25000" dirty="0" err="1" smtClean="0"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en-US" altLang="ja-JP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even with slight rain trickles</a:t>
          </a:r>
          <a:endParaRPr kumimoji="1" lang="ja-JP" altLang="en-US" sz="2400" b="0" dirty="0"/>
        </a:p>
      </dgm:t>
    </dgm:pt>
    <dgm:pt modelId="{854A84F2-9651-4FB1-B5DD-CE5D47F5F814}" type="parTrans" cxnId="{10A6D3FE-67C8-48CE-B30C-C371C520C02F}">
      <dgm:prSet/>
      <dgm:spPr/>
      <dgm:t>
        <a:bodyPr/>
        <a:lstStyle/>
        <a:p>
          <a:endParaRPr lang="en-US"/>
        </a:p>
      </dgm:t>
    </dgm:pt>
    <dgm:pt modelId="{203CAEDB-A06C-494B-B6CE-0700BD9D3BCA}" type="sibTrans" cxnId="{10A6D3FE-67C8-48CE-B30C-C371C520C02F}">
      <dgm:prSet/>
      <dgm:spPr/>
      <dgm:t>
        <a:bodyPr/>
        <a:lstStyle/>
        <a:p>
          <a:endParaRPr 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1" custScaleX="180802" custScaleY="28231" custLinFactNeighborX="20201" custLinFactNeighborY="2958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1" custLinFactNeighborX="-4862"/>
      <dgm:spPr/>
    </dgm:pt>
    <dgm:pt modelId="{E4F42E8B-B058-479F-A165-73B0B085B2B4}" type="pres">
      <dgm:prSet presAssocID="{D72C67C7-4144-4CB3-BC96-576FA54F053B}" presName="Child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766FEA-96A5-4D05-B13C-DB252FC61E73}" srcId="{D72C67C7-4144-4CB3-BC96-576FA54F053B}" destId="{D2516174-BA24-44E5-B62D-6A1C19C6E7D5}" srcOrd="3" destOrd="0" parTransId="{607C0EC9-DD1D-4BDD-9E2D-219BE5095484}" sibTransId="{F72F0AB9-1B12-4512-A105-516CCB184B20}"/>
    <dgm:cxn modelId="{EF334483-3434-4861-9825-39A8773DFD97}" type="presOf" srcId="{16E23EB4-BDE0-41F6-932F-A062042F8816}" destId="{E4F42E8B-B058-479F-A165-73B0B085B2B4}" srcOrd="0" destOrd="4" presId="urn:microsoft.com/office/officeart/2011/layout/TabList"/>
    <dgm:cxn modelId="{CBA4DF7E-8954-434E-A379-4B5F75C6D559}" srcId="{D72C67C7-4144-4CB3-BC96-576FA54F053B}" destId="{C8898D12-5E7C-4103-9CD2-A9CF89E3F362}" srcOrd="4" destOrd="0" parTransId="{C5EB5628-F71A-4071-B2BB-002AF7097570}" sibTransId="{5D83CD40-AACC-403E-8F00-AAD930F50C44}"/>
    <dgm:cxn modelId="{BBC6454C-0613-4381-977D-9C90014C5798}" srcId="{D72C67C7-4144-4CB3-BC96-576FA54F053B}" destId="{DF9CC3CA-9EDB-458A-B2E2-5307A9F001AE}" srcOrd="1" destOrd="0" parTransId="{7F15646A-0D49-45BE-B874-5B89528BD2E5}" sibTransId="{3430FF41-315E-4439-8BB9-E7478B35332E}"/>
    <dgm:cxn modelId="{61098310-4F2D-4D36-AFA9-E4B04597496C}" type="presOf" srcId="{D2516174-BA24-44E5-B62D-6A1C19C6E7D5}" destId="{E4F42E8B-B058-479F-A165-73B0B085B2B4}" srcOrd="0" destOrd="2" presId="urn:microsoft.com/office/officeart/2011/layout/TabList"/>
    <dgm:cxn modelId="{76529538-5575-4430-A1FD-6669F9D672F7}" srcId="{D72C67C7-4144-4CB3-BC96-576FA54F053B}" destId="{E7A506D0-3FD6-4011-83C2-860E9F757337}" srcOrd="2" destOrd="0" parTransId="{BCA89E24-378D-4E3B-8E90-FCF030D97EC1}" sibTransId="{B3BD4E8B-4424-4F92-8F8A-B8525E61D68C}"/>
    <dgm:cxn modelId="{10A6D3FE-67C8-48CE-B30C-C371C520C02F}" srcId="{D72C67C7-4144-4CB3-BC96-576FA54F053B}" destId="{16E23EB4-BDE0-41F6-932F-A062042F8816}" srcOrd="5" destOrd="0" parTransId="{854A84F2-9651-4FB1-B5DD-CE5D47F5F814}" sibTransId="{203CAEDB-A06C-494B-B6CE-0700BD9D3BCA}"/>
    <dgm:cxn modelId="{0DC209F1-CF41-4D00-8629-D88631346AAA}" type="presOf" srcId="{FE3DE13D-B7D9-4C17-9B34-0D775459C592}" destId="{BA69756D-F653-4225-A112-6EF3D78BE674}" srcOrd="0" destOrd="0" presId="urn:microsoft.com/office/officeart/2011/layout/TabList"/>
    <dgm:cxn modelId="{F98EE24F-6B03-49D4-8ACB-C73DD29D4424}" type="presOf" srcId="{265623CA-651B-478B-A82D-626F0FC0BDF5}" destId="{A1093244-2BDC-4314-8199-6EFF543A96BF}" srcOrd="0" destOrd="0" presId="urn:microsoft.com/office/officeart/2011/layout/TabList"/>
    <dgm:cxn modelId="{1B4D42DF-9060-4999-9FBA-5EEF8B8E2DB1}" type="presOf" srcId="{DF9CC3CA-9EDB-458A-B2E2-5307A9F001AE}" destId="{E4F42E8B-B058-479F-A165-73B0B085B2B4}" srcOrd="0" destOrd="0" presId="urn:microsoft.com/office/officeart/2011/layout/TabList"/>
    <dgm:cxn modelId="{2DF486E1-73D8-4D62-BF50-F83BBB9CF03C}" type="presOf" srcId="{D72C67C7-4144-4CB3-BC96-576FA54F053B}" destId="{07D31E8D-E481-47AC-B497-28EBF5DE9906}" srcOrd="0" destOrd="0" presId="urn:microsoft.com/office/officeart/2011/layout/TabList"/>
    <dgm:cxn modelId="{785DAF90-E32E-435F-AEFF-FAA52D7325BD}" type="presOf" srcId="{E7A506D0-3FD6-4011-83C2-860E9F757337}" destId="{E4F42E8B-B058-479F-A165-73B0B085B2B4}" srcOrd="0" destOrd="1" presId="urn:microsoft.com/office/officeart/2011/layout/TabList"/>
    <dgm:cxn modelId="{75997DE2-9A51-4244-BC58-F0319E3BE9BE}" srcId="{D72C67C7-4144-4CB3-BC96-576FA54F053B}" destId="{265623CA-651B-478B-A82D-626F0FC0BDF5}" srcOrd="0" destOrd="0" parTransId="{2FA0B595-5277-4E93-9152-DEE79C71B51B}" sibTransId="{AFA642BF-42C3-4C4E-B926-77D3257D3BFA}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492F47EF-E845-44C4-91FE-430204BA29D7}" type="presOf" srcId="{C8898D12-5E7C-4103-9CD2-A9CF89E3F362}" destId="{E4F42E8B-B058-479F-A165-73B0B085B2B4}" srcOrd="0" destOrd="3" presId="urn:microsoft.com/office/officeart/2011/layout/TabList"/>
    <dgm:cxn modelId="{A40A3253-08D9-4C1F-A048-E85B419C27AD}" type="presParOf" srcId="{BA69756D-F653-4225-A112-6EF3D78BE674}" destId="{94B7859F-3D3E-470C-87F4-2F64DD7F4EEF}" srcOrd="0" destOrd="0" presId="urn:microsoft.com/office/officeart/2011/layout/TabList"/>
    <dgm:cxn modelId="{2345F0AD-4432-4612-8292-14F4C52CB902}" type="presParOf" srcId="{94B7859F-3D3E-470C-87F4-2F64DD7F4EEF}" destId="{A1093244-2BDC-4314-8199-6EFF543A96BF}" srcOrd="0" destOrd="0" presId="urn:microsoft.com/office/officeart/2011/layout/TabList"/>
    <dgm:cxn modelId="{46FC1998-E7E1-4858-9176-0EF00951CD16}" type="presParOf" srcId="{94B7859F-3D3E-470C-87F4-2F64DD7F4EEF}" destId="{07D31E8D-E481-47AC-B497-28EBF5DE9906}" srcOrd="1" destOrd="0" presId="urn:microsoft.com/office/officeart/2011/layout/TabList"/>
    <dgm:cxn modelId="{BD983A8C-0620-4A68-96CE-A1893A8E4041}" type="presParOf" srcId="{94B7859F-3D3E-470C-87F4-2F64DD7F4EEF}" destId="{406D5E01-2911-4F2B-A91B-5C3810325A55}" srcOrd="2" destOrd="0" presId="urn:microsoft.com/office/officeart/2011/layout/TabList"/>
    <dgm:cxn modelId="{CDDC4246-5E34-4583-B9B7-C5EAC9337E32}" type="presParOf" srcId="{BA69756D-F653-4225-A112-6EF3D78BE674}" destId="{E4F42E8B-B058-479F-A165-73B0B085B2B4}" srcOrd="1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F6EF8A-74C5-4E46-AB80-FB02D5D8FEBA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kumimoji="1" lang="ja-JP" altLang="en-US"/>
        </a:p>
      </dgm:t>
    </dgm:pt>
    <dgm:pt modelId="{E94AF002-5E2D-4B84-81CA-6B94DD150139}">
      <dgm:prSet custT="1"/>
      <dgm:spPr/>
      <dgm:t>
        <a:bodyPr/>
        <a:lstStyle/>
        <a:p>
          <a:pPr rtl="0"/>
          <a:r>
            <a:rPr kumimoji="1" lang="en-US" sz="4000" dirty="0" smtClean="0"/>
            <a:t>Phases</a:t>
          </a:r>
          <a:endParaRPr lang="ja-JP" sz="4000" dirty="0"/>
        </a:p>
      </dgm:t>
    </dgm:pt>
    <dgm:pt modelId="{FE0CE567-E1F7-4F08-BAA6-AA06252ADC98}" type="parTrans" cxnId="{844AC48D-8E81-47E2-9B10-1C40944AC834}">
      <dgm:prSet/>
      <dgm:spPr/>
      <dgm:t>
        <a:bodyPr/>
        <a:lstStyle/>
        <a:p>
          <a:endParaRPr kumimoji="1" lang="ja-JP" altLang="en-US"/>
        </a:p>
      </dgm:t>
    </dgm:pt>
    <dgm:pt modelId="{87D9E9F3-F325-412E-8152-EAE63B14180D}" type="sibTrans" cxnId="{844AC48D-8E81-47E2-9B10-1C40944AC834}">
      <dgm:prSet/>
      <dgm:spPr/>
      <dgm:t>
        <a:bodyPr/>
        <a:lstStyle/>
        <a:p>
          <a:endParaRPr kumimoji="1" lang="ja-JP" altLang="en-US"/>
        </a:p>
      </dgm:t>
    </dgm:pt>
    <dgm:pt modelId="{2F67A7DA-8C8E-42C4-A43E-FA137350997F}" type="pres">
      <dgm:prSet presAssocID="{D4F6EF8A-74C5-4E46-AB80-FB02D5D8FEB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C6E4FDB1-4AD8-4BA1-A13D-B97DBD40B679}" type="pres">
      <dgm:prSet presAssocID="{E94AF002-5E2D-4B84-81CA-6B94DD150139}" presName="Parent" presStyleLbl="node1" presStyleIdx="0" presStyleCnt="1">
        <dgm:presLayoutVars>
          <dgm:chMax val="4"/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44AC48D-8E81-47E2-9B10-1C40944AC834}" srcId="{D4F6EF8A-74C5-4E46-AB80-FB02D5D8FEBA}" destId="{E94AF002-5E2D-4B84-81CA-6B94DD150139}" srcOrd="0" destOrd="0" parTransId="{FE0CE567-E1F7-4F08-BAA6-AA06252ADC98}" sibTransId="{87D9E9F3-F325-412E-8152-EAE63B14180D}"/>
    <dgm:cxn modelId="{C75B793C-E96A-4155-BF84-98C05F06EF0F}" type="presOf" srcId="{D4F6EF8A-74C5-4E46-AB80-FB02D5D8FEBA}" destId="{2F67A7DA-8C8E-42C4-A43E-FA137350997F}" srcOrd="0" destOrd="0" presId="urn:microsoft.com/office/officeart/2011/layout/RadialPictureList"/>
    <dgm:cxn modelId="{188612CF-BDB9-43C6-9B65-DC6C36DED843}" type="presOf" srcId="{E94AF002-5E2D-4B84-81CA-6B94DD150139}" destId="{C6E4FDB1-4AD8-4BA1-A13D-B97DBD40B679}" srcOrd="0" destOrd="0" presId="urn:microsoft.com/office/officeart/2011/layout/RadialPictureList"/>
    <dgm:cxn modelId="{DFD0AE62-C9C9-4DF1-8A94-BD91E482F95A}" type="presParOf" srcId="{2F67A7DA-8C8E-42C4-A43E-FA137350997F}" destId="{C6E4FDB1-4AD8-4BA1-A13D-B97DBD40B679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BB4AD9-7867-49A0-AA2F-57D52D16C1B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E95A5D0D-1300-42F1-AEE6-1C12F50DFC81}">
      <dgm:prSet/>
      <dgm:spPr/>
      <dgm:t>
        <a:bodyPr/>
        <a:lstStyle/>
        <a:p>
          <a:pPr rtl="0"/>
          <a:r>
            <a:rPr kumimoji="1" lang="en-US" b="1" dirty="0" smtClean="0">
              <a:solidFill>
                <a:schemeClr val="bg1">
                  <a:lumMod val="50000"/>
                </a:schemeClr>
              </a:solidFill>
            </a:rPr>
            <a:t>Preliminary Site Investigation and its Results</a:t>
          </a:r>
        </a:p>
      </dgm:t>
    </dgm:pt>
    <dgm:pt modelId="{B59C23AC-6BDA-4CBE-BC80-4BE763FA6685}" type="parTrans" cxnId="{6C32B7EE-2A10-4C48-8909-A4680F261582}">
      <dgm:prSet/>
      <dgm:spPr/>
      <dgm:t>
        <a:bodyPr/>
        <a:lstStyle/>
        <a:p>
          <a:endParaRPr kumimoji="1" lang="ja-JP" altLang="en-US"/>
        </a:p>
      </dgm:t>
    </dgm:pt>
    <dgm:pt modelId="{E67309BB-2D4D-4F02-9738-ACBAF4DA6220}" type="sibTrans" cxnId="{6C32B7EE-2A10-4C48-8909-A4680F261582}">
      <dgm:prSet/>
      <dgm:spPr/>
      <dgm:t>
        <a:bodyPr/>
        <a:lstStyle/>
        <a:p>
          <a:endParaRPr kumimoji="1" lang="ja-JP" altLang="en-US"/>
        </a:p>
      </dgm:t>
    </dgm:pt>
    <dgm:pt modelId="{2A37B3A6-900B-485C-8F2E-CA306DD190ED}">
      <dgm:prSet/>
      <dgm:spPr/>
      <dgm:t>
        <a:bodyPr/>
        <a:lstStyle/>
        <a:p>
          <a:pPr algn="just" rtl="0"/>
          <a:r>
            <a:rPr kumimoji="1" lang="en-US" b="1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New and Modified Embankment</a:t>
          </a:r>
        </a:p>
      </dgm:t>
    </dgm:pt>
    <dgm:pt modelId="{1F718034-5CEA-4F91-876A-521CA2E480F4}" type="parTrans" cxnId="{2F69A518-EEE7-4610-A94C-1817A71B5CC9}">
      <dgm:prSet/>
      <dgm:spPr/>
      <dgm:t>
        <a:bodyPr/>
        <a:lstStyle/>
        <a:p>
          <a:endParaRPr kumimoji="1" lang="ja-JP" altLang="en-US"/>
        </a:p>
      </dgm:t>
    </dgm:pt>
    <dgm:pt modelId="{EDC6E90C-D8CF-4A6B-B68E-7E1734EBA35D}" type="sibTrans" cxnId="{2F69A518-EEE7-4610-A94C-1817A71B5CC9}">
      <dgm:prSet/>
      <dgm:spPr/>
      <dgm:t>
        <a:bodyPr/>
        <a:lstStyle/>
        <a:p>
          <a:endParaRPr kumimoji="1" lang="ja-JP" altLang="en-US"/>
        </a:p>
      </dgm:t>
    </dgm:pt>
    <dgm:pt modelId="{CA902204-E72A-4192-B0CD-83037A939C49}">
      <dgm:prSet/>
      <dgm:spPr/>
      <dgm:t>
        <a:bodyPr/>
        <a:lstStyle/>
        <a:p>
          <a:pPr rtl="0"/>
          <a:r>
            <a:rPr kumimoji="1" lang="en-US" b="1" u="sng" dirty="0" smtClean="0"/>
            <a:t>Innovation of New Devices</a:t>
          </a:r>
        </a:p>
      </dgm:t>
    </dgm:pt>
    <dgm:pt modelId="{6B10DAFC-5C3E-4170-8182-DBF671689CF2}" type="parTrans" cxnId="{77ADC45F-DA00-4B86-8F76-52ADFCEF4A0C}">
      <dgm:prSet/>
      <dgm:spPr/>
      <dgm:t>
        <a:bodyPr/>
        <a:lstStyle/>
        <a:p>
          <a:endParaRPr kumimoji="1" lang="ja-JP" altLang="en-US"/>
        </a:p>
      </dgm:t>
    </dgm:pt>
    <dgm:pt modelId="{A5B960E9-CCB3-4958-B0B5-28D95E81D13F}" type="sibTrans" cxnId="{77ADC45F-DA00-4B86-8F76-52ADFCEF4A0C}">
      <dgm:prSet/>
      <dgm:spPr/>
      <dgm:t>
        <a:bodyPr/>
        <a:lstStyle/>
        <a:p>
          <a:endParaRPr kumimoji="1" lang="ja-JP" altLang="en-US"/>
        </a:p>
      </dgm:t>
    </dgm:pt>
    <dgm:pt modelId="{21430880-82AA-46D5-B4A0-9E96D54C0C18}" type="pres">
      <dgm:prSet presAssocID="{55BB4AD9-7867-49A0-AA2F-57D52D16C1B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kumimoji="1" lang="ja-JP" altLang="en-US"/>
        </a:p>
      </dgm:t>
    </dgm:pt>
    <dgm:pt modelId="{1C47ABD5-A15B-4D64-AAE5-A2082BBBB90D}" type="pres">
      <dgm:prSet presAssocID="{55BB4AD9-7867-49A0-AA2F-57D52D16C1B7}" presName="Name1" presStyleCnt="0"/>
      <dgm:spPr/>
    </dgm:pt>
    <dgm:pt modelId="{21CA4589-3CC3-48F6-A4E4-79404F92DC88}" type="pres">
      <dgm:prSet presAssocID="{55BB4AD9-7867-49A0-AA2F-57D52D16C1B7}" presName="cycle" presStyleCnt="0"/>
      <dgm:spPr/>
    </dgm:pt>
    <dgm:pt modelId="{456936E8-4245-4511-9957-70BDC46E4D0C}" type="pres">
      <dgm:prSet presAssocID="{55BB4AD9-7867-49A0-AA2F-57D52D16C1B7}" presName="srcNode" presStyleLbl="node1" presStyleIdx="0" presStyleCnt="3"/>
      <dgm:spPr/>
    </dgm:pt>
    <dgm:pt modelId="{1A12DC4D-8316-43BA-B066-B149D777BF7E}" type="pres">
      <dgm:prSet presAssocID="{55BB4AD9-7867-49A0-AA2F-57D52D16C1B7}" presName="conn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24C99B6B-C6AD-4960-8300-93BE2DCAA7D0}" type="pres">
      <dgm:prSet presAssocID="{55BB4AD9-7867-49A0-AA2F-57D52D16C1B7}" presName="extraNode" presStyleLbl="node1" presStyleIdx="0" presStyleCnt="3"/>
      <dgm:spPr/>
    </dgm:pt>
    <dgm:pt modelId="{B182DA7A-D1D9-4705-AC8F-B5148F6BC456}" type="pres">
      <dgm:prSet presAssocID="{55BB4AD9-7867-49A0-AA2F-57D52D16C1B7}" presName="dstNode" presStyleLbl="node1" presStyleIdx="0" presStyleCnt="3"/>
      <dgm:spPr/>
    </dgm:pt>
    <dgm:pt modelId="{C7D7AA9B-DB5A-4D5E-AC1B-0AD9E55E7272}" type="pres">
      <dgm:prSet presAssocID="{E95A5D0D-1300-42F1-AEE6-1C12F50DFC8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B9B3006-E6F3-4BB3-B73A-E8B1F13351CE}" type="pres">
      <dgm:prSet presAssocID="{E95A5D0D-1300-42F1-AEE6-1C12F50DFC81}" presName="accent_1" presStyleCnt="0"/>
      <dgm:spPr/>
    </dgm:pt>
    <dgm:pt modelId="{FA82EE2C-36A0-4402-8414-BFEFF6CCBAF6}" type="pres">
      <dgm:prSet presAssocID="{E95A5D0D-1300-42F1-AEE6-1C12F50DFC81}" presName="accentRepeatNode" presStyleLbl="solidFgAcc1" presStyleIdx="0" presStyleCnt="3"/>
      <dgm:spPr/>
    </dgm:pt>
    <dgm:pt modelId="{DDD3A7BF-C1CE-4783-81D2-9E15B07AD7E2}" type="pres">
      <dgm:prSet presAssocID="{2A37B3A6-900B-485C-8F2E-CA306DD190E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C38CE20-C8BA-4409-910F-09EAC10F89F9}" type="pres">
      <dgm:prSet presAssocID="{2A37B3A6-900B-485C-8F2E-CA306DD190ED}" presName="accent_2" presStyleCnt="0"/>
      <dgm:spPr/>
    </dgm:pt>
    <dgm:pt modelId="{3271D1A6-0299-4A29-8900-40A337068C12}" type="pres">
      <dgm:prSet presAssocID="{2A37B3A6-900B-485C-8F2E-CA306DD190ED}" presName="accentRepeatNode" presStyleLbl="solidFgAcc1" presStyleIdx="1" presStyleCnt="3"/>
      <dgm:spPr/>
    </dgm:pt>
    <dgm:pt modelId="{EED6F285-91F5-46E1-BF1A-5432A6C236D2}" type="pres">
      <dgm:prSet presAssocID="{CA902204-E72A-4192-B0CD-83037A939C4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E84D36C-7EB6-420F-8A78-381DB22F993B}" type="pres">
      <dgm:prSet presAssocID="{CA902204-E72A-4192-B0CD-83037A939C49}" presName="accent_3" presStyleCnt="0"/>
      <dgm:spPr/>
    </dgm:pt>
    <dgm:pt modelId="{CC167684-2AE4-40A8-8F54-D4FC4FA1A8B7}" type="pres">
      <dgm:prSet presAssocID="{CA902204-E72A-4192-B0CD-83037A939C49}" presName="accentRepeatNode" presStyleLbl="solidFgAcc1" presStyleIdx="2" presStyleCnt="3"/>
      <dgm:spPr/>
    </dgm:pt>
  </dgm:ptLst>
  <dgm:cxnLst>
    <dgm:cxn modelId="{77ADC45F-DA00-4B86-8F76-52ADFCEF4A0C}" srcId="{55BB4AD9-7867-49A0-AA2F-57D52D16C1B7}" destId="{CA902204-E72A-4192-B0CD-83037A939C49}" srcOrd="2" destOrd="0" parTransId="{6B10DAFC-5C3E-4170-8182-DBF671689CF2}" sibTransId="{A5B960E9-CCB3-4958-B0B5-28D95E81D13F}"/>
    <dgm:cxn modelId="{EF3A1728-D2CC-445F-8FB5-CF02FE80DD09}" type="presOf" srcId="{E67309BB-2D4D-4F02-9738-ACBAF4DA6220}" destId="{1A12DC4D-8316-43BA-B066-B149D777BF7E}" srcOrd="0" destOrd="0" presId="urn:microsoft.com/office/officeart/2008/layout/VerticalCurvedList"/>
    <dgm:cxn modelId="{6C32B7EE-2A10-4C48-8909-A4680F261582}" srcId="{55BB4AD9-7867-49A0-AA2F-57D52D16C1B7}" destId="{E95A5D0D-1300-42F1-AEE6-1C12F50DFC81}" srcOrd="0" destOrd="0" parTransId="{B59C23AC-6BDA-4CBE-BC80-4BE763FA6685}" sibTransId="{E67309BB-2D4D-4F02-9738-ACBAF4DA6220}"/>
    <dgm:cxn modelId="{55BBB40D-3698-4194-8E57-3DE97F1B20DD}" type="presOf" srcId="{55BB4AD9-7867-49A0-AA2F-57D52D16C1B7}" destId="{21430880-82AA-46D5-B4A0-9E96D54C0C18}" srcOrd="0" destOrd="0" presId="urn:microsoft.com/office/officeart/2008/layout/VerticalCurvedList"/>
    <dgm:cxn modelId="{2F69A518-EEE7-4610-A94C-1817A71B5CC9}" srcId="{55BB4AD9-7867-49A0-AA2F-57D52D16C1B7}" destId="{2A37B3A6-900B-485C-8F2E-CA306DD190ED}" srcOrd="1" destOrd="0" parTransId="{1F718034-5CEA-4F91-876A-521CA2E480F4}" sibTransId="{EDC6E90C-D8CF-4A6B-B68E-7E1734EBA35D}"/>
    <dgm:cxn modelId="{8BACB6F0-6671-49B2-85A2-2A973C1766F8}" type="presOf" srcId="{E95A5D0D-1300-42F1-AEE6-1C12F50DFC81}" destId="{C7D7AA9B-DB5A-4D5E-AC1B-0AD9E55E7272}" srcOrd="0" destOrd="0" presId="urn:microsoft.com/office/officeart/2008/layout/VerticalCurvedList"/>
    <dgm:cxn modelId="{73F1A901-52BF-4A22-92D0-EF68F768DB67}" type="presOf" srcId="{2A37B3A6-900B-485C-8F2E-CA306DD190ED}" destId="{DDD3A7BF-C1CE-4783-81D2-9E15B07AD7E2}" srcOrd="0" destOrd="0" presId="urn:microsoft.com/office/officeart/2008/layout/VerticalCurvedList"/>
    <dgm:cxn modelId="{08301079-E483-4406-959A-C79711C3C87C}" type="presOf" srcId="{CA902204-E72A-4192-B0CD-83037A939C49}" destId="{EED6F285-91F5-46E1-BF1A-5432A6C236D2}" srcOrd="0" destOrd="0" presId="urn:microsoft.com/office/officeart/2008/layout/VerticalCurvedList"/>
    <dgm:cxn modelId="{305E7DD2-00DF-40DC-9832-020629204C07}" type="presParOf" srcId="{21430880-82AA-46D5-B4A0-9E96D54C0C18}" destId="{1C47ABD5-A15B-4D64-AAE5-A2082BBBB90D}" srcOrd="0" destOrd="0" presId="urn:microsoft.com/office/officeart/2008/layout/VerticalCurvedList"/>
    <dgm:cxn modelId="{047B2F0B-2AA2-4AF8-9E3F-926E77AC6E31}" type="presParOf" srcId="{1C47ABD5-A15B-4D64-AAE5-A2082BBBB90D}" destId="{21CA4589-3CC3-48F6-A4E4-79404F92DC88}" srcOrd="0" destOrd="0" presId="urn:microsoft.com/office/officeart/2008/layout/VerticalCurvedList"/>
    <dgm:cxn modelId="{CBC16FAA-0BF6-4C75-A0D8-DA37A7A2F9CB}" type="presParOf" srcId="{21CA4589-3CC3-48F6-A4E4-79404F92DC88}" destId="{456936E8-4245-4511-9957-70BDC46E4D0C}" srcOrd="0" destOrd="0" presId="urn:microsoft.com/office/officeart/2008/layout/VerticalCurvedList"/>
    <dgm:cxn modelId="{F4B902F4-CB1B-4945-A545-BB065262DEBA}" type="presParOf" srcId="{21CA4589-3CC3-48F6-A4E4-79404F92DC88}" destId="{1A12DC4D-8316-43BA-B066-B149D777BF7E}" srcOrd="1" destOrd="0" presId="urn:microsoft.com/office/officeart/2008/layout/VerticalCurvedList"/>
    <dgm:cxn modelId="{6E87B873-74CA-48AD-AE35-704E65DD641D}" type="presParOf" srcId="{21CA4589-3CC3-48F6-A4E4-79404F92DC88}" destId="{24C99B6B-C6AD-4960-8300-93BE2DCAA7D0}" srcOrd="2" destOrd="0" presId="urn:microsoft.com/office/officeart/2008/layout/VerticalCurvedList"/>
    <dgm:cxn modelId="{4C0B2A02-8035-475D-B15D-A17FE2780A02}" type="presParOf" srcId="{21CA4589-3CC3-48F6-A4E4-79404F92DC88}" destId="{B182DA7A-D1D9-4705-AC8F-B5148F6BC456}" srcOrd="3" destOrd="0" presId="urn:microsoft.com/office/officeart/2008/layout/VerticalCurvedList"/>
    <dgm:cxn modelId="{6833EBB4-8D7C-4157-9757-B34A49022F79}" type="presParOf" srcId="{1C47ABD5-A15B-4D64-AAE5-A2082BBBB90D}" destId="{C7D7AA9B-DB5A-4D5E-AC1B-0AD9E55E7272}" srcOrd="1" destOrd="0" presId="urn:microsoft.com/office/officeart/2008/layout/VerticalCurvedList"/>
    <dgm:cxn modelId="{BC3BB8F6-92F4-4B85-8030-9CA8C73F7562}" type="presParOf" srcId="{1C47ABD5-A15B-4D64-AAE5-A2082BBBB90D}" destId="{7B9B3006-E6F3-4BB3-B73A-E8B1F13351CE}" srcOrd="2" destOrd="0" presId="urn:microsoft.com/office/officeart/2008/layout/VerticalCurvedList"/>
    <dgm:cxn modelId="{8D660CAC-943B-47E6-A873-805EDC45226F}" type="presParOf" srcId="{7B9B3006-E6F3-4BB3-B73A-E8B1F13351CE}" destId="{FA82EE2C-36A0-4402-8414-BFEFF6CCBAF6}" srcOrd="0" destOrd="0" presId="urn:microsoft.com/office/officeart/2008/layout/VerticalCurvedList"/>
    <dgm:cxn modelId="{623AE108-38E7-414A-AEEB-B6039600062F}" type="presParOf" srcId="{1C47ABD5-A15B-4D64-AAE5-A2082BBBB90D}" destId="{DDD3A7BF-C1CE-4783-81D2-9E15B07AD7E2}" srcOrd="3" destOrd="0" presId="urn:microsoft.com/office/officeart/2008/layout/VerticalCurvedList"/>
    <dgm:cxn modelId="{393A75E6-4486-4B95-A986-EE13D1EC07E5}" type="presParOf" srcId="{1C47ABD5-A15B-4D64-AAE5-A2082BBBB90D}" destId="{3C38CE20-C8BA-4409-910F-09EAC10F89F9}" srcOrd="4" destOrd="0" presId="urn:microsoft.com/office/officeart/2008/layout/VerticalCurvedList"/>
    <dgm:cxn modelId="{D1BFE2C2-8A54-46E4-8969-D6FEF87B957E}" type="presParOf" srcId="{3C38CE20-C8BA-4409-910F-09EAC10F89F9}" destId="{3271D1A6-0299-4A29-8900-40A337068C12}" srcOrd="0" destOrd="0" presId="urn:microsoft.com/office/officeart/2008/layout/VerticalCurvedList"/>
    <dgm:cxn modelId="{7CC7D853-E9A3-408E-9F5E-4499735EE8EB}" type="presParOf" srcId="{1C47ABD5-A15B-4D64-AAE5-A2082BBBB90D}" destId="{EED6F285-91F5-46E1-BF1A-5432A6C236D2}" srcOrd="5" destOrd="0" presId="urn:microsoft.com/office/officeart/2008/layout/VerticalCurvedList"/>
    <dgm:cxn modelId="{CA8A8966-0D71-4DEE-8C33-6911A29313BD}" type="presParOf" srcId="{1C47ABD5-A15B-4D64-AAE5-A2082BBBB90D}" destId="{4E84D36C-7EB6-420F-8A78-381DB22F993B}" srcOrd="6" destOrd="0" presId="urn:microsoft.com/office/officeart/2008/layout/VerticalCurvedList"/>
    <dgm:cxn modelId="{7BDFF271-7E37-453F-B0EE-DF42FDF405FC}" type="presParOf" srcId="{4E84D36C-7EB6-420F-8A78-381DB22F993B}" destId="{CC167684-2AE4-40A8-8F54-D4FC4FA1A8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/>
      <dgm:spPr/>
      <dgm:t>
        <a:bodyPr/>
        <a:lstStyle/>
        <a:p>
          <a:r>
            <a:rPr kumimoji="1" lang="en-US" altLang="ja-JP" dirty="0" smtClean="0"/>
            <a:t>Phase 3</a:t>
          </a:r>
          <a:endParaRPr kumimoji="1" lang="ja-JP" altLang="en-US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3A03101C-FF62-4A34-921E-F3CA403A7DF5}">
      <dgm:prSet phldrT="[Text]"/>
      <dgm:spPr/>
      <dgm:t>
        <a:bodyPr/>
        <a:lstStyle/>
        <a:p>
          <a:endParaRPr kumimoji="1" lang="ja-JP" altLang="en-US" dirty="0"/>
        </a:p>
      </dgm:t>
    </dgm:pt>
    <dgm:pt modelId="{FCA58CA7-4000-40C9-A7C5-403E3CAABF03}" type="par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F74B021-2E37-4378-A7D6-CE58E273EC54}" type="sib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0C911E67-5C04-4D41-8AB7-6DDF8F15756B}">
      <dgm:prSet phldrT="[Text]" custT="1"/>
      <dgm:spPr/>
      <dgm:t>
        <a:bodyPr/>
        <a:lstStyle/>
        <a:p>
          <a:r>
            <a:rPr kumimoji="1" lang="en-US" altLang="ja-JP" sz="3200" dirty="0" smtClean="0"/>
            <a:t>Innovation of New Device</a:t>
          </a:r>
          <a:endParaRPr kumimoji="1" lang="ja-JP" altLang="en-US" sz="3200" dirty="0"/>
        </a:p>
      </dgm:t>
    </dgm:pt>
    <dgm:pt modelId="{0769B95F-B0FD-4B3C-815D-1010186B3BE2}" type="par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FC0CD6EA-8CBB-4064-A045-4540784EE1C5}" type="sibTrans" cxnId="{371CCE5C-1E3C-44B6-874B-2D133797B3FF}">
      <dgm:prSet/>
      <dgm:spPr/>
      <dgm:t>
        <a:bodyPr/>
        <a:lstStyle/>
        <a:p>
          <a:endParaRPr kumimoji="1" lang="ja-JP" altLang="en-US"/>
        </a:p>
      </dgm:t>
    </dgm:pt>
    <dgm:pt modelId="{7473E60C-D64B-4F04-B8EC-7B627BBDAE61}">
      <dgm:prSet phldrT="[Text]"/>
      <dgm:spPr/>
      <dgm:t>
        <a:bodyPr/>
        <a:lstStyle/>
        <a:p>
          <a:r>
            <a:rPr kumimoji="1" lang="en-US" altLang="ja-JP" dirty="0" smtClean="0"/>
            <a:t>Objective</a:t>
          </a:r>
          <a:endParaRPr kumimoji="1" lang="ja-JP" altLang="en-US" dirty="0"/>
        </a:p>
      </dgm:t>
    </dgm:pt>
    <dgm:pt modelId="{1F175446-2788-4A7E-8628-9670F16C775C}" type="par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C36F012E-1234-4EE4-BC49-73F6EB20554F}" type="sib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kumimoji="1" lang="en-US" altLang="ja-JP" sz="3200" dirty="0" smtClean="0"/>
            <a:t>Develop a new device based on different compaction methodology and make able to innovate Real Time Measurement System </a:t>
          </a:r>
          <a:endParaRPr kumimoji="1" lang="ja-JP" altLang="en-US" sz="320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2"/>
      <dgm:spPr/>
    </dgm:pt>
    <dgm:pt modelId="{0DA01E96-8153-4C52-92E4-5309A5FB56BE}" type="pres">
      <dgm:prSet presAssocID="{D72C67C7-4144-4CB3-BC96-576FA54F053B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308272-B91C-4DD3-AFF4-57D40BDC0177}" type="pres">
      <dgm:prSet presAssocID="{07945F67-15C2-4FFD-B11E-1985D2DDE82D}" presName="sibTrans" presStyleCnt="0"/>
      <dgm:spPr/>
    </dgm:pt>
    <dgm:pt modelId="{62897523-0056-43A9-AE6A-726A495CD96C}" type="pres">
      <dgm:prSet presAssocID="{7473E60C-D64B-4F04-B8EC-7B627BBDAE61}" presName="composite" presStyleCnt="0"/>
      <dgm:spPr/>
    </dgm:pt>
    <dgm:pt modelId="{8062E2C7-81C8-4C18-A52C-B95EFCA28529}" type="pres">
      <dgm:prSet presAssocID="{7473E60C-D64B-4F04-B8EC-7B627BBDAE61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19FD53-DDA8-4C0F-9046-59E432FC6DFE}" type="pres">
      <dgm:prSet presAssocID="{7473E60C-D64B-4F04-B8EC-7B627BBDAE61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311029-04E2-4182-BD79-15778DB0744A}" type="pres">
      <dgm:prSet presAssocID="{7473E60C-D64B-4F04-B8EC-7B627BBDAE61}" presName="Accent" presStyleLbl="parChTrans1D1" presStyleIdx="1" presStyleCnt="2"/>
      <dgm:spPr/>
    </dgm:pt>
    <dgm:pt modelId="{E6615EB3-03AE-4ABF-B7B6-67024EFA2BB9}" type="pres">
      <dgm:prSet presAssocID="{7473E60C-D64B-4F04-B8EC-7B627BBDAE61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6529538-5575-4430-A1FD-6669F9D672F7}" srcId="{7473E60C-D64B-4F04-B8EC-7B627BBDAE61}" destId="{E7A506D0-3FD6-4011-83C2-860E9F757337}" srcOrd="1" destOrd="0" parTransId="{BCA89E24-378D-4E3B-8E90-FCF030D97EC1}" sibTransId="{B3BD4E8B-4424-4F92-8F8A-B8525E61D68C}"/>
    <dgm:cxn modelId="{A6F72EB1-97E0-461C-9088-8AF39484D2A2}" type="presOf" srcId="{D72C67C7-4144-4CB3-BC96-576FA54F053B}" destId="{07D31E8D-E481-47AC-B497-28EBF5DE9906}" srcOrd="0" destOrd="0" presId="urn:microsoft.com/office/officeart/2011/layout/TabList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1298D7EA-C036-4D34-B852-7E47E6AB68C7}" type="presOf" srcId="{7473E60C-D64B-4F04-B8EC-7B627BBDAE61}" destId="{8819FD53-DDA8-4C0F-9046-59E432FC6DFE}" srcOrd="0" destOrd="0" presId="urn:microsoft.com/office/officeart/2011/layout/TabList"/>
    <dgm:cxn modelId="{2A2DF1E2-5DCC-4A59-BD4A-6E14B999F57B}" type="presOf" srcId="{0C911E67-5C04-4D41-8AB7-6DDF8F15756B}" destId="{0DA01E96-8153-4C52-92E4-5309A5FB56BE}" srcOrd="0" destOrd="0" presId="urn:microsoft.com/office/officeart/2011/layout/TabList"/>
    <dgm:cxn modelId="{C20367DC-803F-42AE-BCF8-2AAE5EF93E51}" type="presOf" srcId="{E7A506D0-3FD6-4011-83C2-860E9F757337}" destId="{E6615EB3-03AE-4ABF-B7B6-67024EFA2BB9}" srcOrd="0" destOrd="0" presId="urn:microsoft.com/office/officeart/2011/layout/TabList"/>
    <dgm:cxn modelId="{2CDB6400-0C2A-486D-8702-655FCB8324AF}" srcId="{D72C67C7-4144-4CB3-BC96-576FA54F053B}" destId="{3A03101C-FF62-4A34-921E-F3CA403A7DF5}" srcOrd="0" destOrd="0" parTransId="{FCA58CA7-4000-40C9-A7C5-403E3CAABF03}" sibTransId="{7F74B021-2E37-4378-A7D6-CE58E273EC54}"/>
    <dgm:cxn modelId="{9A02883D-0A06-434C-8B71-07D10C625B0B}" srcId="{FE3DE13D-B7D9-4C17-9B34-0D775459C592}" destId="{7473E60C-D64B-4F04-B8EC-7B627BBDAE61}" srcOrd="1" destOrd="0" parTransId="{1F175446-2788-4A7E-8628-9670F16C775C}" sibTransId="{C36F012E-1234-4EE4-BC49-73F6EB20554F}"/>
    <dgm:cxn modelId="{0B8BA8CA-24DE-4A0A-B19B-09428B101299}" type="presOf" srcId="{3A03101C-FF62-4A34-921E-F3CA403A7DF5}" destId="{A1093244-2BDC-4314-8199-6EFF543A96BF}" srcOrd="0" destOrd="0" presId="urn:microsoft.com/office/officeart/2011/layout/TabList"/>
    <dgm:cxn modelId="{48B8ED84-5E53-41B0-BFCD-432E7714444E}" type="presOf" srcId="{FE3DE13D-B7D9-4C17-9B34-0D775459C592}" destId="{BA69756D-F653-4225-A112-6EF3D78BE674}" srcOrd="0" destOrd="0" presId="urn:microsoft.com/office/officeart/2011/layout/TabList"/>
    <dgm:cxn modelId="{3BBEF89E-07AE-4BD1-98B2-6DBC21096E99}" type="presOf" srcId="{265623CA-651B-478B-A82D-626F0FC0BDF5}" destId="{8062E2C7-81C8-4C18-A52C-B95EFCA28529}" srcOrd="0" destOrd="0" presId="urn:microsoft.com/office/officeart/2011/layout/TabList"/>
    <dgm:cxn modelId="{75997DE2-9A51-4244-BC58-F0319E3BE9BE}" srcId="{7473E60C-D64B-4F04-B8EC-7B627BBDAE61}" destId="{265623CA-651B-478B-A82D-626F0FC0BDF5}" srcOrd="0" destOrd="0" parTransId="{2FA0B595-5277-4E93-9152-DEE79C71B51B}" sibTransId="{AFA642BF-42C3-4C4E-B926-77D3257D3BFA}"/>
    <dgm:cxn modelId="{371CCE5C-1E3C-44B6-874B-2D133797B3FF}" srcId="{D72C67C7-4144-4CB3-BC96-576FA54F053B}" destId="{0C911E67-5C04-4D41-8AB7-6DDF8F15756B}" srcOrd="1" destOrd="0" parTransId="{0769B95F-B0FD-4B3C-815D-1010186B3BE2}" sibTransId="{FC0CD6EA-8CBB-4064-A045-4540784EE1C5}"/>
    <dgm:cxn modelId="{666D37D5-558B-4771-888B-B279B27793DD}" type="presParOf" srcId="{BA69756D-F653-4225-A112-6EF3D78BE674}" destId="{94B7859F-3D3E-470C-87F4-2F64DD7F4EEF}" srcOrd="0" destOrd="0" presId="urn:microsoft.com/office/officeart/2011/layout/TabList"/>
    <dgm:cxn modelId="{6DE19BC7-7A1F-45E5-848C-DD626F1CB6B3}" type="presParOf" srcId="{94B7859F-3D3E-470C-87F4-2F64DD7F4EEF}" destId="{A1093244-2BDC-4314-8199-6EFF543A96BF}" srcOrd="0" destOrd="0" presId="urn:microsoft.com/office/officeart/2011/layout/TabList"/>
    <dgm:cxn modelId="{B030C039-A576-45DE-9845-91CF008D2310}" type="presParOf" srcId="{94B7859F-3D3E-470C-87F4-2F64DD7F4EEF}" destId="{07D31E8D-E481-47AC-B497-28EBF5DE9906}" srcOrd="1" destOrd="0" presId="urn:microsoft.com/office/officeart/2011/layout/TabList"/>
    <dgm:cxn modelId="{ACFEDF7F-6448-496B-9BF5-BE0DE23C4B56}" type="presParOf" srcId="{94B7859F-3D3E-470C-87F4-2F64DD7F4EEF}" destId="{406D5E01-2911-4F2B-A91B-5C3810325A55}" srcOrd="2" destOrd="0" presId="urn:microsoft.com/office/officeart/2011/layout/TabList"/>
    <dgm:cxn modelId="{A7C08856-F803-43E9-9927-9C790DA1244F}" type="presParOf" srcId="{BA69756D-F653-4225-A112-6EF3D78BE674}" destId="{0DA01E96-8153-4C52-92E4-5309A5FB56BE}" srcOrd="1" destOrd="0" presId="urn:microsoft.com/office/officeart/2011/layout/TabList"/>
    <dgm:cxn modelId="{81FF5E33-C336-45A6-8E5D-80435B0995A9}" type="presParOf" srcId="{BA69756D-F653-4225-A112-6EF3D78BE674}" destId="{B9308272-B91C-4DD3-AFF4-57D40BDC0177}" srcOrd="2" destOrd="0" presId="urn:microsoft.com/office/officeart/2011/layout/TabList"/>
    <dgm:cxn modelId="{D772176F-00EC-4708-B2C7-613F6FB6EA87}" type="presParOf" srcId="{BA69756D-F653-4225-A112-6EF3D78BE674}" destId="{62897523-0056-43A9-AE6A-726A495CD96C}" srcOrd="3" destOrd="0" presId="urn:microsoft.com/office/officeart/2011/layout/TabList"/>
    <dgm:cxn modelId="{70658903-9974-43DD-BE90-3120CDEDC2DD}" type="presParOf" srcId="{62897523-0056-43A9-AE6A-726A495CD96C}" destId="{8062E2C7-81C8-4C18-A52C-B95EFCA28529}" srcOrd="0" destOrd="0" presId="urn:microsoft.com/office/officeart/2011/layout/TabList"/>
    <dgm:cxn modelId="{3806FC45-3E44-49BF-A475-9F958AE96BAF}" type="presParOf" srcId="{62897523-0056-43A9-AE6A-726A495CD96C}" destId="{8819FD53-DDA8-4C0F-9046-59E432FC6DFE}" srcOrd="1" destOrd="0" presId="urn:microsoft.com/office/officeart/2011/layout/TabList"/>
    <dgm:cxn modelId="{8E639365-9B8B-455C-8BCE-F13FA1219BE2}" type="presParOf" srcId="{62897523-0056-43A9-AE6A-726A495CD96C}" destId="{E7311029-04E2-4182-BD79-15778DB0744A}" srcOrd="2" destOrd="0" presId="urn:microsoft.com/office/officeart/2011/layout/TabList"/>
    <dgm:cxn modelId="{4BA56FD0-6119-4425-8D7B-689A1CC1A733}" type="presParOf" srcId="{BA69756D-F653-4225-A112-6EF3D78BE674}" destId="{E6615EB3-03AE-4ABF-B7B6-67024EFA2BB9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3DE13D-B7D9-4C17-9B34-0D775459C592}" type="doc">
      <dgm:prSet loTypeId="urn:microsoft.com/office/officeart/2011/layout/TabList" loCatId="officeonlin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D72C67C7-4144-4CB3-BC96-576FA54F053B}">
      <dgm:prSet phldrT="[Text]" custT="1"/>
      <dgm:spPr/>
      <dgm:t>
        <a:bodyPr/>
        <a:lstStyle/>
        <a:p>
          <a:r>
            <a:rPr kumimoji="1" lang="en-US" altLang="ja-JP" sz="2800" dirty="0" smtClean="0"/>
            <a:t>Conclusion of Phase 1</a:t>
          </a:r>
          <a:endParaRPr kumimoji="1" lang="ja-JP" altLang="en-US" sz="2800" dirty="0"/>
        </a:p>
      </dgm:t>
    </dgm:pt>
    <dgm:pt modelId="{38570B04-FF83-4BE7-A85E-CCFC7946D4BE}" type="par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07945F67-15C2-4FFD-B11E-1985D2DDE82D}" type="sibTrans" cxnId="{FA328082-2F29-4AA4-9145-5C0FB3CBADD1}">
      <dgm:prSet/>
      <dgm:spPr/>
      <dgm:t>
        <a:bodyPr/>
        <a:lstStyle/>
        <a:p>
          <a:endParaRPr kumimoji="1" lang="ja-JP" altLang="en-US"/>
        </a:p>
      </dgm:t>
    </dgm:pt>
    <dgm:pt modelId="{3A03101C-FF62-4A34-921E-F3CA403A7DF5}">
      <dgm:prSet phldrT="[Text]"/>
      <dgm:spPr/>
      <dgm:t>
        <a:bodyPr/>
        <a:lstStyle/>
        <a:p>
          <a:endParaRPr kumimoji="1" lang="ja-JP" altLang="en-US" dirty="0"/>
        </a:p>
      </dgm:t>
    </dgm:pt>
    <dgm:pt modelId="{FCA58CA7-4000-40C9-A7C5-403E3CAABF03}" type="par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F74B021-2E37-4378-A7D6-CE58E273EC54}" type="sibTrans" cxnId="{2CDB6400-0C2A-486D-8702-655FCB8324AF}">
      <dgm:prSet/>
      <dgm:spPr/>
      <dgm:t>
        <a:bodyPr/>
        <a:lstStyle/>
        <a:p>
          <a:endParaRPr kumimoji="1" lang="ja-JP" altLang="en-US"/>
        </a:p>
      </dgm:t>
    </dgm:pt>
    <dgm:pt modelId="{7473E60C-D64B-4F04-B8EC-7B627BBDAE61}">
      <dgm:prSet phldrT="[Text]" custT="1"/>
      <dgm:spPr>
        <a:noFill/>
        <a:ln>
          <a:noFill/>
        </a:ln>
      </dgm:spPr>
      <dgm:t>
        <a:bodyPr/>
        <a:lstStyle/>
        <a:p>
          <a:endParaRPr kumimoji="1" lang="ja-JP" altLang="en-US" sz="3200" dirty="0"/>
        </a:p>
      </dgm:t>
    </dgm:pt>
    <dgm:pt modelId="{1F175446-2788-4A7E-8628-9670F16C775C}" type="par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C36F012E-1234-4EE4-BC49-73F6EB20554F}" type="sibTrans" cxnId="{9A02883D-0A06-434C-8B71-07D10C625B0B}">
      <dgm:prSet/>
      <dgm:spPr/>
      <dgm:t>
        <a:bodyPr/>
        <a:lstStyle/>
        <a:p>
          <a:endParaRPr kumimoji="1" lang="ja-JP" altLang="en-US"/>
        </a:p>
      </dgm:t>
    </dgm:pt>
    <dgm:pt modelId="{265623CA-651B-478B-A82D-626F0FC0BDF5}">
      <dgm:prSet phldrT="[Text]"/>
      <dgm:spPr/>
      <dgm:t>
        <a:bodyPr/>
        <a:lstStyle/>
        <a:p>
          <a:endParaRPr kumimoji="1" lang="ja-JP" altLang="en-US" dirty="0"/>
        </a:p>
      </dgm:t>
    </dgm:pt>
    <dgm:pt modelId="{2FA0B595-5277-4E93-9152-DEE79C71B51B}" type="par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AFA642BF-42C3-4C4E-B926-77D3257D3BFA}" type="sibTrans" cxnId="{75997DE2-9A51-4244-BC58-F0319E3BE9BE}">
      <dgm:prSet/>
      <dgm:spPr/>
      <dgm:t>
        <a:bodyPr/>
        <a:lstStyle/>
        <a:p>
          <a:endParaRPr kumimoji="1" lang="ja-JP" altLang="en-US"/>
        </a:p>
      </dgm:t>
    </dgm:pt>
    <dgm:pt modelId="{E7A506D0-3FD6-4011-83C2-860E9F757337}">
      <dgm:prSet phldrT="[Text]" custT="1"/>
      <dgm:spPr/>
      <dgm:t>
        <a:bodyPr/>
        <a:lstStyle/>
        <a:p>
          <a:pPr algn="just"/>
          <a:r>
            <a:rPr kumimoji="1" lang="en-US" altLang="ja-JP" sz="2400" b="0" dirty="0" smtClean="0"/>
            <a:t>The </a:t>
          </a:r>
          <a:r>
            <a:rPr kumimoji="1" lang="en-US" altLang="ja-JP" sz="2400" b="0" dirty="0" smtClean="0">
              <a:solidFill>
                <a:srgbClr val="FF0000"/>
              </a:solidFill>
            </a:rPr>
            <a:t>Triangulation model </a:t>
          </a:r>
          <a:r>
            <a:rPr kumimoji="1" lang="en-US" altLang="ja-JP" sz="2400" b="0" dirty="0" smtClean="0"/>
            <a:t>shows that </a:t>
          </a:r>
          <a:r>
            <a:rPr kumimoji="1" lang="en-US" altLang="ja-JP" sz="2400" b="0" i="1" dirty="0" smtClean="0">
              <a:solidFill>
                <a:srgbClr val="00B0F0"/>
              </a:solidFill>
            </a:rPr>
            <a:t>higher water content </a:t>
          </a:r>
          <a:r>
            <a:rPr kumimoji="1" lang="en-US" altLang="ja-JP" sz="2400" b="0" dirty="0" smtClean="0">
              <a:solidFill>
                <a:srgbClr val="C00000"/>
              </a:solidFill>
            </a:rPr>
            <a:t>decreases</a:t>
          </a:r>
          <a:r>
            <a:rPr kumimoji="1" lang="en-US" altLang="ja-JP" sz="2400" b="0" dirty="0" smtClean="0"/>
            <a:t> </a:t>
          </a:r>
          <a:r>
            <a:rPr kumimoji="1" lang="en-US" altLang="ja-JP" sz="2400" b="0" i="1" dirty="0" smtClean="0">
              <a:solidFill>
                <a:srgbClr val="00B050"/>
              </a:solidFill>
            </a:rPr>
            <a:t>stiffness</a:t>
          </a:r>
          <a:r>
            <a:rPr kumimoji="1" lang="en-US" altLang="ja-JP" sz="2400" b="0" dirty="0" smtClean="0"/>
            <a:t>  for the same degree of compaction.</a:t>
          </a:r>
          <a:endParaRPr kumimoji="1" lang="ja-JP" altLang="en-US" sz="2400" b="0" dirty="0"/>
        </a:p>
      </dgm:t>
    </dgm:pt>
    <dgm:pt modelId="{BCA89E24-378D-4E3B-8E90-FCF030D97EC1}" type="par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B3BD4E8B-4424-4F92-8F8A-B8525E61D68C}" type="sibTrans" cxnId="{76529538-5575-4430-A1FD-6669F9D672F7}">
      <dgm:prSet/>
      <dgm:spPr/>
      <dgm:t>
        <a:bodyPr/>
        <a:lstStyle/>
        <a:p>
          <a:endParaRPr kumimoji="1" lang="ja-JP" altLang="en-US"/>
        </a:p>
      </dgm:t>
    </dgm:pt>
    <dgm:pt modelId="{7CFC4718-9B5F-4533-8799-377595C1E739}">
      <dgm:prSet custT="1"/>
      <dgm:spPr/>
      <dgm:t>
        <a:bodyPr/>
        <a:lstStyle/>
        <a:p>
          <a:pPr algn="just"/>
          <a:r>
            <a:rPr kumimoji="1" lang="en-US" altLang="ja-JP" sz="2400" dirty="0" smtClean="0"/>
            <a:t>Preliminary Site Investigation and its Results</a:t>
          </a:r>
          <a:endParaRPr kumimoji="1" lang="ja-JP" altLang="en-US" sz="1400" dirty="0"/>
        </a:p>
      </dgm:t>
    </dgm:pt>
    <dgm:pt modelId="{056A7B3F-4101-4D50-961A-CE056F89B229}" type="parTrans" cxnId="{64B0CFF8-9D2F-46C6-BE6D-0DD648EEF6E5}">
      <dgm:prSet/>
      <dgm:spPr/>
      <dgm:t>
        <a:bodyPr/>
        <a:lstStyle/>
        <a:p>
          <a:endParaRPr kumimoji="1" lang="ja-JP" altLang="en-US"/>
        </a:p>
      </dgm:t>
    </dgm:pt>
    <dgm:pt modelId="{9812BBDD-1CBB-4658-8B7E-048FA9F76B49}" type="sibTrans" cxnId="{64B0CFF8-9D2F-46C6-BE6D-0DD648EEF6E5}">
      <dgm:prSet/>
      <dgm:spPr/>
      <dgm:t>
        <a:bodyPr/>
        <a:lstStyle/>
        <a:p>
          <a:endParaRPr kumimoji="1" lang="ja-JP" altLang="en-US"/>
        </a:p>
      </dgm:t>
    </dgm:pt>
    <dgm:pt modelId="{BA69756D-F653-4225-A112-6EF3D78BE674}" type="pres">
      <dgm:prSet presAssocID="{FE3DE13D-B7D9-4C17-9B34-0D775459C5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94B7859F-3D3E-470C-87F4-2F64DD7F4EEF}" type="pres">
      <dgm:prSet presAssocID="{D72C67C7-4144-4CB3-BC96-576FA54F053B}" presName="composite" presStyleCnt="0"/>
      <dgm:spPr/>
    </dgm:pt>
    <dgm:pt modelId="{A1093244-2BDC-4314-8199-6EFF543A96BF}" type="pres">
      <dgm:prSet presAssocID="{D72C67C7-4144-4CB3-BC96-576FA54F053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D31E8D-E481-47AC-B497-28EBF5DE9906}" type="pres">
      <dgm:prSet presAssocID="{D72C67C7-4144-4CB3-BC96-576FA54F053B}" presName="Parent" presStyleLbl="alignNode1" presStyleIdx="0" presStyleCnt="2" custScaleX="150819" custScaleY="72531" custLinFactNeighborX="1389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06D5E01-2911-4F2B-A91B-5C3810325A55}" type="pres">
      <dgm:prSet presAssocID="{D72C67C7-4144-4CB3-BC96-576FA54F053B}" presName="Accent" presStyleLbl="parChTrans1D1" presStyleIdx="0" presStyleCnt="2" custLinFactY="-100000" custLinFactNeighborX="-3303" custLinFactNeighborY="-169402"/>
      <dgm:spPr/>
    </dgm:pt>
    <dgm:pt modelId="{0DA01E96-8153-4C52-92E4-5309A5FB56BE}" type="pres">
      <dgm:prSet presAssocID="{D72C67C7-4144-4CB3-BC96-576FA54F053B}" presName="Child" presStyleLbl="revTx" presStyleIdx="1" presStyleCnt="4" custScaleX="58334" custScaleY="58198" custLinFactY="-44788" custLinFactNeighborX="1833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9308272-B91C-4DD3-AFF4-57D40BDC0177}" type="pres">
      <dgm:prSet presAssocID="{07945F67-15C2-4FFD-B11E-1985D2DDE82D}" presName="sibTrans" presStyleCnt="0"/>
      <dgm:spPr/>
    </dgm:pt>
    <dgm:pt modelId="{62897523-0056-43A9-AE6A-726A495CD96C}" type="pres">
      <dgm:prSet presAssocID="{7473E60C-D64B-4F04-B8EC-7B627BBDAE61}" presName="composite" presStyleCnt="0"/>
      <dgm:spPr/>
    </dgm:pt>
    <dgm:pt modelId="{8062E2C7-81C8-4C18-A52C-B95EFCA28529}" type="pres">
      <dgm:prSet presAssocID="{7473E60C-D64B-4F04-B8EC-7B627BBDAE61}" presName="FirstChild" presStyleLbl="revTx" presStyleIdx="2" presStyleCnt="4" custLinFactNeighborX="-4767" custLinFactNeighborY="-645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19FD53-DDA8-4C0F-9046-59E432FC6DFE}" type="pres">
      <dgm:prSet presAssocID="{7473E60C-D64B-4F04-B8EC-7B627BBDAE61}" presName="Parent" presStyleLbl="alignNode1" presStyleIdx="1" presStyleCnt="2" custScaleX="138883" custLinFactNeighborX="-6305" custLinFactNeighborY="2439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311029-04E2-4182-BD79-15778DB0744A}" type="pres">
      <dgm:prSet presAssocID="{7473E60C-D64B-4F04-B8EC-7B627BBDAE61}" presName="Accent" presStyleLbl="parChTrans1D1" presStyleIdx="1" presStyleCnt="2" custLinFactY="-1678340" custLinFactNeighborX="-2527" custLinFactNeighborY="-1700000"/>
      <dgm:spPr/>
    </dgm:pt>
    <dgm:pt modelId="{E6615EB3-03AE-4ABF-B7B6-67024EFA2BB9}" type="pres">
      <dgm:prSet presAssocID="{7473E60C-D64B-4F04-B8EC-7B627BBDAE61}" presName="Child" presStyleLbl="revTx" presStyleIdx="3" presStyleCnt="4" custLinFactY="-394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6529538-5575-4430-A1FD-6669F9D672F7}" srcId="{7473E60C-D64B-4F04-B8EC-7B627BBDAE61}" destId="{E7A506D0-3FD6-4011-83C2-860E9F757337}" srcOrd="1" destOrd="0" parTransId="{BCA89E24-378D-4E3B-8E90-FCF030D97EC1}" sibTransId="{B3BD4E8B-4424-4F92-8F8A-B8525E61D68C}"/>
    <dgm:cxn modelId="{96F6A21B-4DB7-4B87-82B9-00C00F72052C}" type="presOf" srcId="{265623CA-651B-478B-A82D-626F0FC0BDF5}" destId="{8062E2C7-81C8-4C18-A52C-B95EFCA28529}" srcOrd="0" destOrd="0" presId="urn:microsoft.com/office/officeart/2011/layout/TabList"/>
    <dgm:cxn modelId="{FA328082-2F29-4AA4-9145-5C0FB3CBADD1}" srcId="{FE3DE13D-B7D9-4C17-9B34-0D775459C592}" destId="{D72C67C7-4144-4CB3-BC96-576FA54F053B}" srcOrd="0" destOrd="0" parTransId="{38570B04-FF83-4BE7-A85E-CCFC7946D4BE}" sibTransId="{07945F67-15C2-4FFD-B11E-1985D2DDE82D}"/>
    <dgm:cxn modelId="{21F4E896-F902-49A8-841F-BE76611139DC}" type="presOf" srcId="{3A03101C-FF62-4A34-921E-F3CA403A7DF5}" destId="{A1093244-2BDC-4314-8199-6EFF543A96BF}" srcOrd="0" destOrd="0" presId="urn:microsoft.com/office/officeart/2011/layout/TabList"/>
    <dgm:cxn modelId="{543DF4A5-AAA2-48E6-AA28-48EABB8492F9}" type="presOf" srcId="{E7A506D0-3FD6-4011-83C2-860E9F757337}" destId="{E6615EB3-03AE-4ABF-B7B6-67024EFA2BB9}" srcOrd="0" destOrd="0" presId="urn:microsoft.com/office/officeart/2011/layout/TabList"/>
    <dgm:cxn modelId="{2CDB6400-0C2A-486D-8702-655FCB8324AF}" srcId="{D72C67C7-4144-4CB3-BC96-576FA54F053B}" destId="{3A03101C-FF62-4A34-921E-F3CA403A7DF5}" srcOrd="0" destOrd="0" parTransId="{FCA58CA7-4000-40C9-A7C5-403E3CAABF03}" sibTransId="{7F74B021-2E37-4378-A7D6-CE58E273EC54}"/>
    <dgm:cxn modelId="{9A02883D-0A06-434C-8B71-07D10C625B0B}" srcId="{FE3DE13D-B7D9-4C17-9B34-0D775459C592}" destId="{7473E60C-D64B-4F04-B8EC-7B627BBDAE61}" srcOrd="1" destOrd="0" parTransId="{1F175446-2788-4A7E-8628-9670F16C775C}" sibTransId="{C36F012E-1234-4EE4-BC49-73F6EB20554F}"/>
    <dgm:cxn modelId="{36FBDB9E-D9ED-4F87-82D2-CD1373D2A8AB}" type="presOf" srcId="{7CFC4718-9B5F-4533-8799-377595C1E739}" destId="{0DA01E96-8153-4C52-92E4-5309A5FB56BE}" srcOrd="0" destOrd="0" presId="urn:microsoft.com/office/officeart/2011/layout/TabList"/>
    <dgm:cxn modelId="{5A0A3BBF-A103-40F3-BBB1-AAA00A5F8968}" type="presOf" srcId="{D72C67C7-4144-4CB3-BC96-576FA54F053B}" destId="{07D31E8D-E481-47AC-B497-28EBF5DE9906}" srcOrd="0" destOrd="0" presId="urn:microsoft.com/office/officeart/2011/layout/TabList"/>
    <dgm:cxn modelId="{FAA8EDF9-52B5-4DD2-8605-D31F8D5A408E}" type="presOf" srcId="{7473E60C-D64B-4F04-B8EC-7B627BBDAE61}" destId="{8819FD53-DDA8-4C0F-9046-59E432FC6DFE}" srcOrd="0" destOrd="0" presId="urn:microsoft.com/office/officeart/2011/layout/TabList"/>
    <dgm:cxn modelId="{D24AD8DC-F3AE-4B0A-A40F-54650B335926}" type="presOf" srcId="{FE3DE13D-B7D9-4C17-9B34-0D775459C592}" destId="{BA69756D-F653-4225-A112-6EF3D78BE674}" srcOrd="0" destOrd="0" presId="urn:microsoft.com/office/officeart/2011/layout/TabList"/>
    <dgm:cxn modelId="{64B0CFF8-9D2F-46C6-BE6D-0DD648EEF6E5}" srcId="{D72C67C7-4144-4CB3-BC96-576FA54F053B}" destId="{7CFC4718-9B5F-4533-8799-377595C1E739}" srcOrd="1" destOrd="0" parTransId="{056A7B3F-4101-4D50-961A-CE056F89B229}" sibTransId="{9812BBDD-1CBB-4658-8B7E-048FA9F76B49}"/>
    <dgm:cxn modelId="{75997DE2-9A51-4244-BC58-F0319E3BE9BE}" srcId="{7473E60C-D64B-4F04-B8EC-7B627BBDAE61}" destId="{265623CA-651B-478B-A82D-626F0FC0BDF5}" srcOrd="0" destOrd="0" parTransId="{2FA0B595-5277-4E93-9152-DEE79C71B51B}" sibTransId="{AFA642BF-42C3-4C4E-B926-77D3257D3BFA}"/>
    <dgm:cxn modelId="{13778677-0FF8-4305-8AA9-904FCAE2E634}" type="presParOf" srcId="{BA69756D-F653-4225-A112-6EF3D78BE674}" destId="{94B7859F-3D3E-470C-87F4-2F64DD7F4EEF}" srcOrd="0" destOrd="0" presId="urn:microsoft.com/office/officeart/2011/layout/TabList"/>
    <dgm:cxn modelId="{033FCBAB-1229-485E-9572-473245123A49}" type="presParOf" srcId="{94B7859F-3D3E-470C-87F4-2F64DD7F4EEF}" destId="{A1093244-2BDC-4314-8199-6EFF543A96BF}" srcOrd="0" destOrd="0" presId="urn:microsoft.com/office/officeart/2011/layout/TabList"/>
    <dgm:cxn modelId="{5758D041-B70C-4428-B3F5-4B204B0D6D27}" type="presParOf" srcId="{94B7859F-3D3E-470C-87F4-2F64DD7F4EEF}" destId="{07D31E8D-E481-47AC-B497-28EBF5DE9906}" srcOrd="1" destOrd="0" presId="urn:microsoft.com/office/officeart/2011/layout/TabList"/>
    <dgm:cxn modelId="{1EDA0906-F96F-4B8E-8BC6-00E34D45CB21}" type="presParOf" srcId="{94B7859F-3D3E-470C-87F4-2F64DD7F4EEF}" destId="{406D5E01-2911-4F2B-A91B-5C3810325A55}" srcOrd="2" destOrd="0" presId="urn:microsoft.com/office/officeart/2011/layout/TabList"/>
    <dgm:cxn modelId="{C2E14230-FE5A-4296-92B6-03BFB12886CB}" type="presParOf" srcId="{BA69756D-F653-4225-A112-6EF3D78BE674}" destId="{0DA01E96-8153-4C52-92E4-5309A5FB56BE}" srcOrd="1" destOrd="0" presId="urn:microsoft.com/office/officeart/2011/layout/TabList"/>
    <dgm:cxn modelId="{DA057089-6E39-44F9-B6A4-AB608EB33D0D}" type="presParOf" srcId="{BA69756D-F653-4225-A112-6EF3D78BE674}" destId="{B9308272-B91C-4DD3-AFF4-57D40BDC0177}" srcOrd="2" destOrd="0" presId="urn:microsoft.com/office/officeart/2011/layout/TabList"/>
    <dgm:cxn modelId="{BED42991-B484-404B-9612-8CAD715F1EEC}" type="presParOf" srcId="{BA69756D-F653-4225-A112-6EF3D78BE674}" destId="{62897523-0056-43A9-AE6A-726A495CD96C}" srcOrd="3" destOrd="0" presId="urn:microsoft.com/office/officeart/2011/layout/TabList"/>
    <dgm:cxn modelId="{6141A9F3-1FF2-434E-A2BE-3617356EC807}" type="presParOf" srcId="{62897523-0056-43A9-AE6A-726A495CD96C}" destId="{8062E2C7-81C8-4C18-A52C-B95EFCA28529}" srcOrd="0" destOrd="0" presId="urn:microsoft.com/office/officeart/2011/layout/TabList"/>
    <dgm:cxn modelId="{DEFFEB8E-6E6A-4AA0-B069-569C39A125EE}" type="presParOf" srcId="{62897523-0056-43A9-AE6A-726A495CD96C}" destId="{8819FD53-DDA8-4C0F-9046-59E432FC6DFE}" srcOrd="1" destOrd="0" presId="urn:microsoft.com/office/officeart/2011/layout/TabList"/>
    <dgm:cxn modelId="{D00AF7C7-54CC-40A6-A71A-829ED0003E89}" type="presParOf" srcId="{62897523-0056-43A9-AE6A-726A495CD96C}" destId="{E7311029-04E2-4182-BD79-15778DB0744A}" srcOrd="2" destOrd="0" presId="urn:microsoft.com/office/officeart/2011/layout/TabList"/>
    <dgm:cxn modelId="{160B5C83-DB1F-4C43-914E-B1E4B6607D1E}" type="presParOf" srcId="{BA69756D-F653-4225-A112-6EF3D78BE674}" destId="{E6615EB3-03AE-4ABF-B7B6-67024EFA2BB9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4FDB1-4AD8-4BA1-A13D-B97DBD40B679}">
      <dsp:nvSpPr>
        <dsp:cNvPr id="0" name=""/>
        <dsp:cNvSpPr/>
      </dsp:nvSpPr>
      <dsp:spPr>
        <a:xfrm>
          <a:off x="419558" y="0"/>
          <a:ext cx="2100721" cy="2100721"/>
        </a:xfrm>
        <a:prstGeom prst="ellipse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3600" kern="1200" dirty="0" smtClean="0"/>
            <a:t>Phases</a:t>
          </a:r>
        </a:p>
      </dsp:txBody>
      <dsp:txXfrm>
        <a:off x="727201" y="307643"/>
        <a:ext cx="1485435" cy="14854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11029-04E2-4182-BD79-15778DB0744A}">
      <dsp:nvSpPr>
        <dsp:cNvPr id="0" name=""/>
        <dsp:cNvSpPr/>
      </dsp:nvSpPr>
      <dsp:spPr>
        <a:xfrm>
          <a:off x="0" y="1681372"/>
          <a:ext cx="891540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5E01-2911-4F2B-A91B-5C3810325A55}">
      <dsp:nvSpPr>
        <dsp:cNvPr id="0" name=""/>
        <dsp:cNvSpPr/>
      </dsp:nvSpPr>
      <dsp:spPr>
        <a:xfrm>
          <a:off x="34781" y="950682"/>
          <a:ext cx="891540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2786252" y="1351"/>
          <a:ext cx="6597396" cy="949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5300" kern="1200" dirty="0"/>
        </a:p>
      </dsp:txBody>
      <dsp:txXfrm>
        <a:off x="2786252" y="1351"/>
        <a:ext cx="6597396" cy="949330"/>
      </dsp:txXfrm>
    </dsp:sp>
    <dsp:sp modelId="{07D31E8D-E481-47AC-B497-28EBF5DE9906}">
      <dsp:nvSpPr>
        <dsp:cNvPr id="0" name=""/>
        <dsp:cNvSpPr/>
      </dsp:nvSpPr>
      <dsp:spPr>
        <a:xfrm>
          <a:off x="11" y="578825"/>
          <a:ext cx="4190997" cy="3561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Conclusion of Phase 2</a:t>
          </a:r>
          <a:endParaRPr kumimoji="1" lang="ja-JP" altLang="en-US" sz="3200" kern="1200" dirty="0"/>
        </a:p>
      </dsp:txBody>
      <dsp:txXfrm>
        <a:off x="17401" y="596215"/>
        <a:ext cx="4156217" cy="338789"/>
      </dsp:txXfrm>
    </dsp:sp>
    <dsp:sp modelId="{0DA01E96-8153-4C52-92E4-5309A5FB56BE}">
      <dsp:nvSpPr>
        <dsp:cNvPr id="0" name=""/>
        <dsp:cNvSpPr/>
      </dsp:nvSpPr>
      <dsp:spPr>
        <a:xfrm>
          <a:off x="4213685" y="614937"/>
          <a:ext cx="4343404" cy="508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2400" kern="1200" dirty="0" smtClean="0"/>
            <a:t>New and Modified Embankment</a:t>
          </a:r>
          <a:endParaRPr kumimoji="1" lang="ja-JP" altLang="en-US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2000" kern="1200" dirty="0"/>
        </a:p>
      </dsp:txBody>
      <dsp:txXfrm>
        <a:off x="4213685" y="614937"/>
        <a:ext cx="4343404" cy="508499"/>
      </dsp:txXfrm>
    </dsp:sp>
    <dsp:sp modelId="{8062E2C7-81C8-4C18-A52C-B95EFCA28529}">
      <dsp:nvSpPr>
        <dsp:cNvPr id="0" name=""/>
        <dsp:cNvSpPr/>
      </dsp:nvSpPr>
      <dsp:spPr>
        <a:xfrm>
          <a:off x="2318004" y="1506649"/>
          <a:ext cx="6597396" cy="949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5300" kern="1200" dirty="0"/>
        </a:p>
      </dsp:txBody>
      <dsp:txXfrm>
        <a:off x="2318004" y="1506649"/>
        <a:ext cx="6597396" cy="949330"/>
      </dsp:txXfrm>
    </dsp:sp>
    <dsp:sp modelId="{8819FD53-DDA8-4C0F-9046-59E432FC6DFE}">
      <dsp:nvSpPr>
        <dsp:cNvPr id="0" name=""/>
        <dsp:cNvSpPr/>
      </dsp:nvSpPr>
      <dsp:spPr>
        <a:xfrm>
          <a:off x="0" y="1204505"/>
          <a:ext cx="2318004" cy="415199"/>
        </a:xfrm>
        <a:prstGeom prst="round2SameRect">
          <a:avLst>
            <a:gd name="adj1" fmla="val 16670"/>
            <a:gd name="adj2" fmla="val 0"/>
          </a:avLst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Conclusion</a:t>
          </a:r>
          <a:endParaRPr kumimoji="1" lang="ja-JP" altLang="en-US" sz="3200" kern="1200" dirty="0"/>
        </a:p>
      </dsp:txBody>
      <dsp:txXfrm>
        <a:off x="20272" y="1224777"/>
        <a:ext cx="2277460" cy="394927"/>
      </dsp:txXfrm>
    </dsp:sp>
    <dsp:sp modelId="{E6615EB3-03AE-4ABF-B7B6-67024EFA2BB9}">
      <dsp:nvSpPr>
        <dsp:cNvPr id="0" name=""/>
        <dsp:cNvSpPr/>
      </dsp:nvSpPr>
      <dsp:spPr>
        <a:xfrm>
          <a:off x="0" y="1791628"/>
          <a:ext cx="8915400" cy="2677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Monitoring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 of slopes and top of the embankment show the </a:t>
          </a:r>
          <a:r>
            <a:rPr kumimoji="1" lang="en-US" altLang="ja-JP" sz="2400" b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increase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 in </a:t>
          </a:r>
          <a:r>
            <a:rPr kumimoji="1" lang="en-US" altLang="ja-JP" sz="2400" b="0" i="1" u="sng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degree of compaction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 and </a:t>
          </a:r>
          <a:r>
            <a:rPr kumimoji="1" lang="en-US" altLang="ja-JP" sz="2400" b="0" i="1" u="sng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soil stiffness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The degree of compaction </a:t>
          </a:r>
          <a:r>
            <a:rPr lang="en-US" altLang="ja-JP" sz="2400" b="0" i="1" u="sng" kern="1200" dirty="0" smtClean="0">
              <a:latin typeface="Arial" pitchFamily="34" charset="0"/>
              <a:cs typeface="Arial" pitchFamily="34" charset="0"/>
            </a:rPr>
            <a:t>increased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near </a:t>
          </a:r>
          <a:r>
            <a:rPr lang="en-US" altLang="ja-JP" sz="2400" b="0" i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dry side </a:t>
          </a:r>
          <a:r>
            <a:rPr lang="en-US" altLang="ja-JP" sz="2400" b="0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of the </a:t>
          </a:r>
          <a:r>
            <a:rPr lang="en-US" altLang="ja-JP" sz="2400" b="0" i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optimum water content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Near or more than 90 % </a:t>
          </a:r>
          <a:r>
            <a:rPr lang="en-US" altLang="ja-JP" sz="2400" b="0" i="1" u="sng" kern="1200" dirty="0" smtClean="0">
              <a:latin typeface="Arial" pitchFamily="34" charset="0"/>
              <a:cs typeface="Arial" pitchFamily="34" charset="0"/>
            </a:rPr>
            <a:t>degree of compaction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can be achieved if </a:t>
          </a:r>
          <a:r>
            <a:rPr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half of the total thickness 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of </a:t>
          </a:r>
          <a:r>
            <a:rPr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soil layer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is </a:t>
          </a:r>
          <a:r>
            <a:rPr lang="en-US" altLang="ja-JP" sz="2400" b="0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settled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ja-JP" sz="2400" b="0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down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during </a:t>
          </a:r>
          <a:r>
            <a:rPr lang="en-US" altLang="ja-JP" sz="2400" b="0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bucket tamping method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</dsp:txBody>
      <dsp:txXfrm>
        <a:off x="0" y="1791628"/>
        <a:ext cx="8915400" cy="26775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11029-04E2-4182-BD79-15778DB0744A}">
      <dsp:nvSpPr>
        <dsp:cNvPr id="0" name=""/>
        <dsp:cNvSpPr/>
      </dsp:nvSpPr>
      <dsp:spPr>
        <a:xfrm>
          <a:off x="0" y="1683050"/>
          <a:ext cx="914400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5E01-2911-4F2B-A91B-5C3810325A55}">
      <dsp:nvSpPr>
        <dsp:cNvPr id="0" name=""/>
        <dsp:cNvSpPr/>
      </dsp:nvSpPr>
      <dsp:spPr>
        <a:xfrm>
          <a:off x="0" y="675742"/>
          <a:ext cx="914400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3201061" y="289"/>
          <a:ext cx="5942934" cy="744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b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400" kern="1200" dirty="0"/>
        </a:p>
      </dsp:txBody>
      <dsp:txXfrm>
        <a:off x="3201061" y="289"/>
        <a:ext cx="5942934" cy="744727"/>
      </dsp:txXfrm>
    </dsp:sp>
    <dsp:sp modelId="{07D31E8D-E481-47AC-B497-28EBF5DE9906}">
      <dsp:nvSpPr>
        <dsp:cNvPr id="0" name=""/>
        <dsp:cNvSpPr/>
      </dsp:nvSpPr>
      <dsp:spPr>
        <a:xfrm>
          <a:off x="-10448" y="101602"/>
          <a:ext cx="4024673" cy="5421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Conclusion of Phase 3</a:t>
          </a:r>
          <a:endParaRPr kumimoji="1" lang="ja-JP" altLang="en-US" sz="3200" kern="1200" dirty="0"/>
        </a:p>
      </dsp:txBody>
      <dsp:txXfrm>
        <a:off x="16020" y="128070"/>
        <a:ext cx="3971737" cy="515634"/>
      </dsp:txXfrm>
    </dsp:sp>
    <dsp:sp modelId="{0DA01E96-8153-4C52-92E4-5309A5FB56BE}">
      <dsp:nvSpPr>
        <dsp:cNvPr id="0" name=""/>
        <dsp:cNvSpPr/>
      </dsp:nvSpPr>
      <dsp:spPr>
        <a:xfrm>
          <a:off x="4168978" y="251641"/>
          <a:ext cx="4453036" cy="764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2400" kern="1200" dirty="0" smtClean="0"/>
            <a:t>Innovation of New Device</a:t>
          </a:r>
          <a:endParaRPr kumimoji="1"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2400" kern="1200" dirty="0"/>
        </a:p>
      </dsp:txBody>
      <dsp:txXfrm>
        <a:off x="4168978" y="251641"/>
        <a:ext cx="4453036" cy="764547"/>
      </dsp:txXfrm>
    </dsp:sp>
    <dsp:sp modelId="{8062E2C7-81C8-4C18-A52C-B95EFCA28529}">
      <dsp:nvSpPr>
        <dsp:cNvPr id="0" name=""/>
        <dsp:cNvSpPr/>
      </dsp:nvSpPr>
      <dsp:spPr>
        <a:xfrm>
          <a:off x="2377439" y="751879"/>
          <a:ext cx="6766560" cy="248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300" kern="1200" dirty="0"/>
        </a:p>
      </dsp:txBody>
      <dsp:txXfrm>
        <a:off x="2377439" y="751879"/>
        <a:ext cx="6766560" cy="248009"/>
      </dsp:txXfrm>
    </dsp:sp>
    <dsp:sp modelId="{8819FD53-DDA8-4C0F-9046-59E432FC6DFE}">
      <dsp:nvSpPr>
        <dsp:cNvPr id="0" name=""/>
        <dsp:cNvSpPr/>
      </dsp:nvSpPr>
      <dsp:spPr>
        <a:xfrm>
          <a:off x="0" y="1546801"/>
          <a:ext cx="2377440" cy="744727"/>
        </a:xfrm>
        <a:prstGeom prst="round2SameRect">
          <a:avLst>
            <a:gd name="adj1" fmla="val 16670"/>
            <a:gd name="adj2" fmla="val 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400" kern="1200" dirty="0" smtClean="0"/>
            <a:t>Conclusions</a:t>
          </a:r>
          <a:endParaRPr kumimoji="1" lang="ja-JP" altLang="en-US" sz="3400" kern="1200" dirty="0"/>
        </a:p>
      </dsp:txBody>
      <dsp:txXfrm>
        <a:off x="36361" y="1583162"/>
        <a:ext cx="2304718" cy="708366"/>
      </dsp:txXfrm>
    </dsp:sp>
    <dsp:sp modelId="{E6615EB3-03AE-4ABF-B7B6-67024EFA2BB9}">
      <dsp:nvSpPr>
        <dsp:cNvPr id="0" name=""/>
        <dsp:cNvSpPr/>
      </dsp:nvSpPr>
      <dsp:spPr>
        <a:xfrm>
          <a:off x="0" y="1938021"/>
          <a:ext cx="9144000" cy="177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400" b="0" u="sng" kern="1200" dirty="0" err="1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Vibro</a:t>
          </a:r>
          <a:r>
            <a:rPr lang="en-US" altLang="ja-JP" sz="2400" b="0" u="sng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-compaction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shows that </a:t>
          </a:r>
          <a:r>
            <a:rPr lang="en-US" altLang="ja-JP" sz="2400" b="0" i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higher degree of compaction 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and </a:t>
          </a:r>
          <a:r>
            <a:rPr lang="en-US" altLang="ja-JP" sz="2400" b="0" i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stiffness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can be achieved in between time interval of </a:t>
          </a:r>
          <a:r>
            <a:rPr lang="en-US" altLang="ja-JP" sz="2400" b="0" i="1" u="sng" kern="12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6 seconds and 15 seconds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</dsp:txBody>
      <dsp:txXfrm>
        <a:off x="0" y="1938021"/>
        <a:ext cx="9144000" cy="177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2DC4D-8316-43BA-B066-B149D777BF7E}">
      <dsp:nvSpPr>
        <dsp:cNvPr id="0" name=""/>
        <dsp:cNvSpPr/>
      </dsp:nvSpPr>
      <dsp:spPr>
        <a:xfrm>
          <a:off x="-6158176" y="-897556"/>
          <a:ext cx="7092434" cy="7092434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D4947-03F7-41D1-9D07-7DDBB8D300AA}">
      <dsp:nvSpPr>
        <dsp:cNvPr id="0" name=""/>
        <dsp:cNvSpPr/>
      </dsp:nvSpPr>
      <dsp:spPr>
        <a:xfrm>
          <a:off x="482243" y="0"/>
          <a:ext cx="5840314" cy="1938523"/>
        </a:xfrm>
        <a:prstGeom prst="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465" tIns="60960" rIns="60960" bIns="6096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400" b="1" kern="1200" dirty="0" smtClean="0"/>
            <a:t>Site Investigation and Results of First Embankment</a:t>
          </a:r>
        </a:p>
      </dsp:txBody>
      <dsp:txXfrm>
        <a:off x="482243" y="0"/>
        <a:ext cx="5840314" cy="1938523"/>
      </dsp:txXfrm>
    </dsp:sp>
    <dsp:sp modelId="{3271D1A6-0299-4A29-8900-40A337068C12}">
      <dsp:nvSpPr>
        <dsp:cNvPr id="0" name=""/>
        <dsp:cNvSpPr/>
      </dsp:nvSpPr>
      <dsp:spPr>
        <a:xfrm>
          <a:off x="-129235" y="289749"/>
          <a:ext cx="1317268" cy="131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2001F-3758-47F7-BABE-D3D18845E4D9}">
      <dsp:nvSpPr>
        <dsp:cNvPr id="0" name=""/>
        <dsp:cNvSpPr/>
      </dsp:nvSpPr>
      <dsp:spPr>
        <a:xfrm>
          <a:off x="486602" y="2141907"/>
          <a:ext cx="5962520" cy="1639977"/>
        </a:xfrm>
        <a:prstGeom prst="rect">
          <a:avLst/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465" tIns="60960" rIns="60960" bIns="6096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400" b="1" kern="1200" dirty="0" smtClean="0"/>
            <a:t>Results of Modified Second Embankment</a:t>
          </a:r>
        </a:p>
      </dsp:txBody>
      <dsp:txXfrm>
        <a:off x="486602" y="2141907"/>
        <a:ext cx="5962520" cy="1639977"/>
      </dsp:txXfrm>
    </dsp:sp>
    <dsp:sp modelId="{5E61B5C6-F8EA-47B9-9B86-9157E94F79F2}">
      <dsp:nvSpPr>
        <dsp:cNvPr id="0" name=""/>
        <dsp:cNvSpPr/>
      </dsp:nvSpPr>
      <dsp:spPr>
        <a:xfrm>
          <a:off x="0" y="2116708"/>
          <a:ext cx="1317268" cy="1317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2E4BC-5354-49A0-938E-93E5D28785A8}">
      <dsp:nvSpPr>
        <dsp:cNvPr id="0" name=""/>
        <dsp:cNvSpPr/>
      </dsp:nvSpPr>
      <dsp:spPr>
        <a:xfrm>
          <a:off x="450761" y="3952900"/>
          <a:ext cx="5855211" cy="1316172"/>
        </a:xfrm>
        <a:prstGeom prst="rect">
          <a:avLst/>
        </a:prstGeom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465" tIns="60960" rIns="60960" bIns="6096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400" b="1" kern="1200" dirty="0" smtClean="0"/>
            <a:t>Monitoring and Effects of Materials  </a:t>
          </a:r>
        </a:p>
      </dsp:txBody>
      <dsp:txXfrm>
        <a:off x="450761" y="3952900"/>
        <a:ext cx="5855211" cy="1316172"/>
      </dsp:txXfrm>
    </dsp:sp>
    <dsp:sp modelId="{8656308E-E5E0-4EE6-BD4F-8667F3FB0427}">
      <dsp:nvSpPr>
        <dsp:cNvPr id="0" name=""/>
        <dsp:cNvSpPr/>
      </dsp:nvSpPr>
      <dsp:spPr>
        <a:xfrm>
          <a:off x="-28952" y="3897384"/>
          <a:ext cx="1116700" cy="11167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11029-04E2-4182-BD79-15778DB0744A}">
      <dsp:nvSpPr>
        <dsp:cNvPr id="0" name=""/>
        <dsp:cNvSpPr/>
      </dsp:nvSpPr>
      <dsp:spPr>
        <a:xfrm>
          <a:off x="0" y="2720095"/>
          <a:ext cx="7711957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5E01-2911-4F2B-A91B-5C3810325A55}">
      <dsp:nvSpPr>
        <dsp:cNvPr id="0" name=""/>
        <dsp:cNvSpPr/>
      </dsp:nvSpPr>
      <dsp:spPr>
        <a:xfrm>
          <a:off x="0" y="672389"/>
          <a:ext cx="7711957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2005108" y="1076"/>
          <a:ext cx="5706848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500" kern="1200" dirty="0"/>
        </a:p>
      </dsp:txBody>
      <dsp:txXfrm>
        <a:off x="2005108" y="1076"/>
        <a:ext cx="5706848" cy="671313"/>
      </dsp:txXfrm>
    </dsp:sp>
    <dsp:sp modelId="{07D31E8D-E481-47AC-B497-28EBF5DE9906}">
      <dsp:nvSpPr>
        <dsp:cNvPr id="0" name=""/>
        <dsp:cNvSpPr/>
      </dsp:nvSpPr>
      <dsp:spPr>
        <a:xfrm>
          <a:off x="0" y="1076"/>
          <a:ext cx="2005108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/>
            <a:t>Phase 1</a:t>
          </a:r>
          <a:endParaRPr kumimoji="1" lang="ja-JP" altLang="en-US" sz="3500" kern="1200" dirty="0"/>
        </a:p>
      </dsp:txBody>
      <dsp:txXfrm>
        <a:off x="32777" y="33853"/>
        <a:ext cx="1939554" cy="638536"/>
      </dsp:txXfrm>
    </dsp:sp>
    <dsp:sp modelId="{0DA01E96-8153-4C52-92E4-5309A5FB56BE}">
      <dsp:nvSpPr>
        <dsp:cNvPr id="0" name=""/>
        <dsp:cNvSpPr/>
      </dsp:nvSpPr>
      <dsp:spPr>
        <a:xfrm>
          <a:off x="0" y="672389"/>
          <a:ext cx="7711957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kern="1200" dirty="0" smtClean="0"/>
            <a:t>Preliminary Site Investigation and its Results</a:t>
          </a:r>
          <a:endParaRPr kumimoji="1" lang="ja-JP" altLang="en-US" sz="3200" kern="1200" dirty="0"/>
        </a:p>
      </dsp:txBody>
      <dsp:txXfrm>
        <a:off x="0" y="672389"/>
        <a:ext cx="7711957" cy="1342827"/>
      </dsp:txXfrm>
    </dsp:sp>
    <dsp:sp modelId="{8062E2C7-81C8-4C18-A52C-B95EFCA28529}">
      <dsp:nvSpPr>
        <dsp:cNvPr id="0" name=""/>
        <dsp:cNvSpPr/>
      </dsp:nvSpPr>
      <dsp:spPr>
        <a:xfrm>
          <a:off x="2005108" y="2048782"/>
          <a:ext cx="5706848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500" kern="1200" dirty="0"/>
        </a:p>
      </dsp:txBody>
      <dsp:txXfrm>
        <a:off x="2005108" y="2048782"/>
        <a:ext cx="5706848" cy="671313"/>
      </dsp:txXfrm>
    </dsp:sp>
    <dsp:sp modelId="{8819FD53-DDA8-4C0F-9046-59E432FC6DFE}">
      <dsp:nvSpPr>
        <dsp:cNvPr id="0" name=""/>
        <dsp:cNvSpPr/>
      </dsp:nvSpPr>
      <dsp:spPr>
        <a:xfrm>
          <a:off x="0" y="2048782"/>
          <a:ext cx="2005108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/>
            <a:t>Objective</a:t>
          </a:r>
          <a:endParaRPr kumimoji="1" lang="ja-JP" altLang="en-US" sz="3500" kern="1200" dirty="0"/>
        </a:p>
      </dsp:txBody>
      <dsp:txXfrm>
        <a:off x="32777" y="2081559"/>
        <a:ext cx="1939554" cy="638536"/>
      </dsp:txXfrm>
    </dsp:sp>
    <dsp:sp modelId="{E6615EB3-03AE-4ABF-B7B6-67024EFA2BB9}">
      <dsp:nvSpPr>
        <dsp:cNvPr id="0" name=""/>
        <dsp:cNvSpPr/>
      </dsp:nvSpPr>
      <dsp:spPr>
        <a:xfrm>
          <a:off x="0" y="2720095"/>
          <a:ext cx="7711957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kern="1200" dirty="0" smtClean="0"/>
            <a:t>Understand the general behavior of medium-sized embankment constructed by the Construction Company</a:t>
          </a:r>
          <a:endParaRPr kumimoji="1" lang="ja-JP" altLang="en-US" sz="3200" kern="1200" dirty="0"/>
        </a:p>
      </dsp:txBody>
      <dsp:txXfrm>
        <a:off x="0" y="2720095"/>
        <a:ext cx="7711957" cy="13428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11029-04E2-4182-BD79-15778DB0744A}">
      <dsp:nvSpPr>
        <dsp:cNvPr id="0" name=""/>
        <dsp:cNvSpPr/>
      </dsp:nvSpPr>
      <dsp:spPr>
        <a:xfrm>
          <a:off x="0" y="2720095"/>
          <a:ext cx="7711957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5E01-2911-4F2B-A91B-5C3810325A55}">
      <dsp:nvSpPr>
        <dsp:cNvPr id="0" name=""/>
        <dsp:cNvSpPr/>
      </dsp:nvSpPr>
      <dsp:spPr>
        <a:xfrm>
          <a:off x="0" y="672389"/>
          <a:ext cx="7711957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2005108" y="1076"/>
          <a:ext cx="5706848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500" kern="1200" dirty="0"/>
        </a:p>
      </dsp:txBody>
      <dsp:txXfrm>
        <a:off x="2005108" y="1076"/>
        <a:ext cx="5706848" cy="671313"/>
      </dsp:txXfrm>
    </dsp:sp>
    <dsp:sp modelId="{07D31E8D-E481-47AC-B497-28EBF5DE9906}">
      <dsp:nvSpPr>
        <dsp:cNvPr id="0" name=""/>
        <dsp:cNvSpPr/>
      </dsp:nvSpPr>
      <dsp:spPr>
        <a:xfrm>
          <a:off x="0" y="1076"/>
          <a:ext cx="2005108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/>
            <a:t>Phase 2</a:t>
          </a:r>
          <a:endParaRPr kumimoji="1" lang="ja-JP" altLang="en-US" sz="3500" kern="1200" dirty="0"/>
        </a:p>
      </dsp:txBody>
      <dsp:txXfrm>
        <a:off x="32777" y="33853"/>
        <a:ext cx="1939554" cy="638536"/>
      </dsp:txXfrm>
    </dsp:sp>
    <dsp:sp modelId="{0DA01E96-8153-4C52-92E4-5309A5FB56BE}">
      <dsp:nvSpPr>
        <dsp:cNvPr id="0" name=""/>
        <dsp:cNvSpPr/>
      </dsp:nvSpPr>
      <dsp:spPr>
        <a:xfrm>
          <a:off x="0" y="672389"/>
          <a:ext cx="7711957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sz="3200" b="1" kern="1200" dirty="0" smtClean="0"/>
            <a:t>Results of Modified Second Embankment</a:t>
          </a:r>
          <a:endParaRPr kumimoji="1" lang="ja-JP" altLang="en-US" sz="3200" kern="1200" dirty="0"/>
        </a:p>
      </dsp:txBody>
      <dsp:txXfrm>
        <a:off x="0" y="672389"/>
        <a:ext cx="7711957" cy="1342827"/>
      </dsp:txXfrm>
    </dsp:sp>
    <dsp:sp modelId="{8062E2C7-81C8-4C18-A52C-B95EFCA28529}">
      <dsp:nvSpPr>
        <dsp:cNvPr id="0" name=""/>
        <dsp:cNvSpPr/>
      </dsp:nvSpPr>
      <dsp:spPr>
        <a:xfrm>
          <a:off x="2005108" y="2048782"/>
          <a:ext cx="5706848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500" kern="1200" dirty="0"/>
        </a:p>
      </dsp:txBody>
      <dsp:txXfrm>
        <a:off x="2005108" y="2048782"/>
        <a:ext cx="5706848" cy="671313"/>
      </dsp:txXfrm>
    </dsp:sp>
    <dsp:sp modelId="{8819FD53-DDA8-4C0F-9046-59E432FC6DFE}">
      <dsp:nvSpPr>
        <dsp:cNvPr id="0" name=""/>
        <dsp:cNvSpPr/>
      </dsp:nvSpPr>
      <dsp:spPr>
        <a:xfrm>
          <a:off x="0" y="2048782"/>
          <a:ext cx="2005108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/>
            <a:t>Objective</a:t>
          </a:r>
          <a:endParaRPr kumimoji="1" lang="ja-JP" altLang="en-US" sz="3500" kern="1200" dirty="0"/>
        </a:p>
      </dsp:txBody>
      <dsp:txXfrm>
        <a:off x="32777" y="2081559"/>
        <a:ext cx="1939554" cy="638536"/>
      </dsp:txXfrm>
    </dsp:sp>
    <dsp:sp modelId="{E6615EB3-03AE-4ABF-B7B6-67024EFA2BB9}">
      <dsp:nvSpPr>
        <dsp:cNvPr id="0" name=""/>
        <dsp:cNvSpPr/>
      </dsp:nvSpPr>
      <dsp:spPr>
        <a:xfrm>
          <a:off x="0" y="2720095"/>
          <a:ext cx="7711957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kern="1200" dirty="0" smtClean="0"/>
            <a:t>Assess the quality based on time effect monitoring and settlement with changing number of tamping blows</a:t>
          </a:r>
          <a:endParaRPr kumimoji="1" lang="ja-JP" altLang="en-US" sz="3200" kern="1200" dirty="0"/>
        </a:p>
      </dsp:txBody>
      <dsp:txXfrm>
        <a:off x="0" y="2720095"/>
        <a:ext cx="7711957" cy="1342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D5E01-2911-4F2B-A91B-5C3810325A55}">
      <dsp:nvSpPr>
        <dsp:cNvPr id="0" name=""/>
        <dsp:cNvSpPr/>
      </dsp:nvSpPr>
      <dsp:spPr>
        <a:xfrm>
          <a:off x="35163" y="2109018"/>
          <a:ext cx="901337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2816870" y="3088"/>
          <a:ext cx="6669893" cy="210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6500" kern="1200" dirty="0"/>
        </a:p>
      </dsp:txBody>
      <dsp:txXfrm>
        <a:off x="2816870" y="3088"/>
        <a:ext cx="6669893" cy="2105930"/>
      </dsp:txXfrm>
    </dsp:sp>
    <dsp:sp modelId="{07D31E8D-E481-47AC-B497-28EBF5DE9906}">
      <dsp:nvSpPr>
        <dsp:cNvPr id="0" name=""/>
        <dsp:cNvSpPr/>
      </dsp:nvSpPr>
      <dsp:spPr>
        <a:xfrm>
          <a:off x="11" y="1381914"/>
          <a:ext cx="4237051" cy="594525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200" kern="1200" dirty="0" smtClean="0"/>
            <a:t>Conclusions</a:t>
          </a:r>
          <a:endParaRPr kumimoji="1" lang="ja-JP" altLang="en-US" sz="3200" kern="1200" dirty="0"/>
        </a:p>
      </dsp:txBody>
      <dsp:txXfrm>
        <a:off x="29039" y="1410942"/>
        <a:ext cx="4178995" cy="565497"/>
      </dsp:txXfrm>
    </dsp:sp>
    <dsp:sp modelId="{E4F42E8B-B058-479F-A165-73B0B085B2B4}">
      <dsp:nvSpPr>
        <dsp:cNvPr id="0" name=""/>
        <dsp:cNvSpPr/>
      </dsp:nvSpPr>
      <dsp:spPr>
        <a:xfrm>
          <a:off x="0" y="2109018"/>
          <a:ext cx="9013370" cy="421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en-US" sz="2400" b="0" kern="1200" dirty="0" smtClean="0"/>
            <a:t>The Triangulation model shows that </a:t>
          </a:r>
          <a:r>
            <a:rPr kumimoji="1" lang="en-US" altLang="en-US" sz="2400" b="1" kern="1200" dirty="0" smtClean="0">
              <a:solidFill>
                <a:srgbClr val="C00000"/>
              </a:solidFill>
            </a:rPr>
            <a:t>higher water content </a:t>
          </a:r>
          <a:r>
            <a:rPr kumimoji="1" lang="en-US" altLang="en-US" sz="2400" b="1" u="sng" kern="1200" dirty="0" smtClean="0"/>
            <a:t>decreases</a:t>
          </a:r>
          <a:r>
            <a:rPr kumimoji="1" lang="en-US" altLang="en-US" sz="2400" b="0" kern="1200" dirty="0" smtClean="0"/>
            <a:t> </a:t>
          </a:r>
          <a:r>
            <a:rPr kumimoji="1" lang="en-US" altLang="en-US" sz="2400" b="1" kern="1200" dirty="0" smtClean="0">
              <a:solidFill>
                <a:srgbClr val="C00000"/>
              </a:solidFill>
            </a:rPr>
            <a:t>stiffness</a:t>
          </a:r>
          <a:r>
            <a:rPr kumimoji="1" lang="en-US" altLang="en-US" sz="2400" b="0" kern="1200" dirty="0" smtClean="0"/>
            <a:t>  for the </a:t>
          </a:r>
          <a:r>
            <a:rPr kumimoji="1" lang="en-US" altLang="en-US" sz="2400" b="1" kern="1200" dirty="0" smtClean="0">
              <a:solidFill>
                <a:srgbClr val="C00000"/>
              </a:solidFill>
            </a:rPr>
            <a:t>same degree of compaction</a:t>
          </a:r>
          <a:r>
            <a:rPr kumimoji="1" lang="en-US" altLang="en-US" sz="2400" b="0" kern="1200" dirty="0" smtClean="0"/>
            <a:t>.</a:t>
          </a:r>
          <a:endParaRPr kumimoji="1" lang="ja-JP" altLang="en-U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Monitoring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 of slopes and top of the embankment show the </a:t>
          </a:r>
          <a:r>
            <a:rPr kumimoji="1" lang="en-US" altLang="ja-JP" sz="2400" b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increase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 in </a:t>
          </a:r>
          <a:r>
            <a:rPr kumimoji="1" lang="en-US" altLang="ja-JP" sz="2400" b="0" i="1" u="sng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degree of compaction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 and </a:t>
          </a:r>
          <a:r>
            <a:rPr kumimoji="1" lang="en-US" altLang="ja-JP" sz="2400" b="0" i="1" u="sng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soil stiffness</a:t>
          </a:r>
          <a:r>
            <a:rPr kumimoji="1"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The degree of compaction </a:t>
          </a:r>
          <a:r>
            <a:rPr lang="en-US" altLang="ja-JP" sz="2400" b="0" i="1" u="sng" kern="1200" dirty="0" smtClean="0">
              <a:latin typeface="Arial" pitchFamily="34" charset="0"/>
              <a:cs typeface="Arial" pitchFamily="34" charset="0"/>
            </a:rPr>
            <a:t>increased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near </a:t>
          </a:r>
          <a:r>
            <a:rPr lang="en-US" altLang="ja-JP" sz="2400" b="0" i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dry side </a:t>
          </a:r>
          <a:r>
            <a:rPr lang="en-US" altLang="ja-JP" sz="2400" b="0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of the </a:t>
          </a:r>
          <a:r>
            <a:rPr lang="en-US" altLang="ja-JP" sz="2400" b="0" i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optimum water content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Near or more than 90% </a:t>
          </a:r>
          <a:r>
            <a:rPr lang="en-US" altLang="ja-JP" sz="2400" b="0" i="1" u="sng" kern="1200" dirty="0" smtClean="0">
              <a:latin typeface="Arial" pitchFamily="34" charset="0"/>
              <a:cs typeface="Arial" pitchFamily="34" charset="0"/>
            </a:rPr>
            <a:t>degree of compaction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can be achieved if </a:t>
          </a:r>
          <a:r>
            <a:rPr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half of the total thickness 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of </a:t>
          </a:r>
          <a:r>
            <a:rPr lang="en-US" altLang="ja-JP" sz="2400" b="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soil layer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is </a:t>
          </a:r>
          <a:r>
            <a:rPr lang="en-US" altLang="ja-JP" sz="2400" b="0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settled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altLang="ja-JP" sz="2400" b="0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down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 during </a:t>
          </a:r>
          <a:r>
            <a:rPr lang="en-US" altLang="ja-JP" sz="2400" b="0" kern="12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rPr>
            <a:t>bucket tamping method</a:t>
          </a:r>
          <a:r>
            <a:rPr lang="en-US" altLang="ja-JP" sz="2400" b="0" kern="1200" dirty="0" smtClean="0">
              <a:latin typeface="Arial" pitchFamily="34" charset="0"/>
              <a:cs typeface="Arial" pitchFamily="34" charset="0"/>
            </a:rPr>
            <a:t>.</a:t>
          </a:r>
          <a:endParaRPr kumimoji="1" lang="ja-JP" altLang="en-U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400" b="1" kern="1200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Phyllitic</a:t>
          </a:r>
          <a:r>
            <a:rPr lang="en-US" altLang="ja-JP" sz="24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rock particles affect the degree of</a:t>
          </a: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</a:t>
          </a:r>
          <a:r>
            <a:rPr lang="en-US" sz="2400" b="1" kern="1200" baseline="-25000" dirty="0" smtClean="0">
              <a:latin typeface="Arial" panose="020B0604020202020204" pitchFamily="34" charset="0"/>
              <a:cs typeface="Arial" panose="020B0604020202020204" pitchFamily="34" charset="0"/>
            </a:rPr>
            <a:t>c </a:t>
          </a:r>
          <a:r>
            <a:rPr lang="en-US" altLang="ja-JP" sz="24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and </a:t>
          </a:r>
          <a:r>
            <a:rPr lang="en-U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</a:t>
          </a:r>
          <a:r>
            <a:rPr lang="en-US" sz="2400" b="1" kern="1200" baseline="-25000" dirty="0" err="1" smtClean="0">
              <a:latin typeface="Arial" panose="020B0604020202020204" pitchFamily="34" charset="0"/>
              <a:cs typeface="Arial" panose="020B0604020202020204" pitchFamily="34" charset="0"/>
            </a:rPr>
            <a:t>f</a:t>
          </a:r>
          <a:r>
            <a:rPr lang="en-US" altLang="ja-JP" sz="2400" b="1" kern="1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even with slight rain trickles</a:t>
          </a:r>
          <a:endParaRPr kumimoji="1" lang="ja-JP" altLang="en-US" sz="2400" b="0" kern="1200" dirty="0"/>
        </a:p>
      </dsp:txBody>
      <dsp:txXfrm>
        <a:off x="0" y="2109018"/>
        <a:ext cx="9013370" cy="42124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4FDB1-4AD8-4BA1-A13D-B97DBD40B679}">
      <dsp:nvSpPr>
        <dsp:cNvPr id="0" name=""/>
        <dsp:cNvSpPr/>
      </dsp:nvSpPr>
      <dsp:spPr>
        <a:xfrm>
          <a:off x="453737" y="0"/>
          <a:ext cx="2292925" cy="22929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000" kern="1200" dirty="0" smtClean="0"/>
            <a:t>Phases</a:t>
          </a:r>
          <a:endParaRPr lang="ja-JP" sz="4000" kern="1200" dirty="0"/>
        </a:p>
      </dsp:txBody>
      <dsp:txXfrm>
        <a:off x="789528" y="335791"/>
        <a:ext cx="1621343" cy="16213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2DC4D-8316-43BA-B066-B149D777BF7E}">
      <dsp:nvSpPr>
        <dsp:cNvPr id="0" name=""/>
        <dsp:cNvSpPr/>
      </dsp:nvSpPr>
      <dsp:spPr>
        <a:xfrm>
          <a:off x="-4479387" y="-686932"/>
          <a:ext cx="5336265" cy="5336265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D7AA9B-DB5A-4D5E-AC1B-0AD9E55E7272}">
      <dsp:nvSpPr>
        <dsp:cNvPr id="0" name=""/>
        <dsp:cNvSpPr/>
      </dsp:nvSpPr>
      <dsp:spPr>
        <a:xfrm>
          <a:off x="551080" y="396240"/>
          <a:ext cx="4445319" cy="7924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031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400" b="1" kern="1200" dirty="0" smtClean="0">
              <a:solidFill>
                <a:schemeClr val="bg1">
                  <a:lumMod val="50000"/>
                </a:schemeClr>
              </a:solidFill>
            </a:rPr>
            <a:t>Preliminary Site Investigation and its Results</a:t>
          </a:r>
        </a:p>
      </dsp:txBody>
      <dsp:txXfrm>
        <a:off x="551080" y="396240"/>
        <a:ext cx="4445319" cy="792480"/>
      </dsp:txXfrm>
    </dsp:sp>
    <dsp:sp modelId="{FA82EE2C-36A0-4402-8414-BFEFF6CCBAF6}">
      <dsp:nvSpPr>
        <dsp:cNvPr id="0" name=""/>
        <dsp:cNvSpPr/>
      </dsp:nvSpPr>
      <dsp:spPr>
        <a:xfrm>
          <a:off x="55780" y="297180"/>
          <a:ext cx="990600" cy="990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3A7BF-C1CE-4783-81D2-9E15B07AD7E2}">
      <dsp:nvSpPr>
        <dsp:cNvPr id="0" name=""/>
        <dsp:cNvSpPr/>
      </dsp:nvSpPr>
      <dsp:spPr>
        <a:xfrm>
          <a:off x="839146" y="1584959"/>
          <a:ext cx="4157253" cy="7924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031" tIns="60960" rIns="60960" bIns="6096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400" b="1" kern="1200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New and Modified Embankment</a:t>
          </a:r>
        </a:p>
      </dsp:txBody>
      <dsp:txXfrm>
        <a:off x="839146" y="1584959"/>
        <a:ext cx="4157253" cy="792480"/>
      </dsp:txXfrm>
    </dsp:sp>
    <dsp:sp modelId="{3271D1A6-0299-4A29-8900-40A337068C12}">
      <dsp:nvSpPr>
        <dsp:cNvPr id="0" name=""/>
        <dsp:cNvSpPr/>
      </dsp:nvSpPr>
      <dsp:spPr>
        <a:xfrm>
          <a:off x="343846" y="1485900"/>
          <a:ext cx="990600" cy="990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6F285-91F5-46E1-BF1A-5432A6C236D2}">
      <dsp:nvSpPr>
        <dsp:cNvPr id="0" name=""/>
        <dsp:cNvSpPr/>
      </dsp:nvSpPr>
      <dsp:spPr>
        <a:xfrm>
          <a:off x="551080" y="2773680"/>
          <a:ext cx="4445319" cy="7924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031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400" b="1" u="sng" kern="1200" dirty="0" smtClean="0"/>
            <a:t>Innovation of New Devices</a:t>
          </a:r>
        </a:p>
      </dsp:txBody>
      <dsp:txXfrm>
        <a:off x="551080" y="2773680"/>
        <a:ext cx="4445319" cy="792480"/>
      </dsp:txXfrm>
    </dsp:sp>
    <dsp:sp modelId="{CC167684-2AE4-40A8-8F54-D4FC4FA1A8B7}">
      <dsp:nvSpPr>
        <dsp:cNvPr id="0" name=""/>
        <dsp:cNvSpPr/>
      </dsp:nvSpPr>
      <dsp:spPr>
        <a:xfrm>
          <a:off x="55780" y="2674620"/>
          <a:ext cx="990600" cy="990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11029-04E2-4182-BD79-15778DB0744A}">
      <dsp:nvSpPr>
        <dsp:cNvPr id="0" name=""/>
        <dsp:cNvSpPr/>
      </dsp:nvSpPr>
      <dsp:spPr>
        <a:xfrm>
          <a:off x="0" y="2720095"/>
          <a:ext cx="7711957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5E01-2911-4F2B-A91B-5C3810325A55}">
      <dsp:nvSpPr>
        <dsp:cNvPr id="0" name=""/>
        <dsp:cNvSpPr/>
      </dsp:nvSpPr>
      <dsp:spPr>
        <a:xfrm>
          <a:off x="0" y="672389"/>
          <a:ext cx="7711957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2005108" y="1076"/>
          <a:ext cx="5706848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500" kern="1200" dirty="0"/>
        </a:p>
      </dsp:txBody>
      <dsp:txXfrm>
        <a:off x="2005108" y="1076"/>
        <a:ext cx="5706848" cy="671313"/>
      </dsp:txXfrm>
    </dsp:sp>
    <dsp:sp modelId="{07D31E8D-E481-47AC-B497-28EBF5DE9906}">
      <dsp:nvSpPr>
        <dsp:cNvPr id="0" name=""/>
        <dsp:cNvSpPr/>
      </dsp:nvSpPr>
      <dsp:spPr>
        <a:xfrm>
          <a:off x="0" y="1076"/>
          <a:ext cx="2005108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/>
            <a:t>Phase 3</a:t>
          </a:r>
          <a:endParaRPr kumimoji="1" lang="ja-JP" altLang="en-US" sz="3500" kern="1200" dirty="0"/>
        </a:p>
      </dsp:txBody>
      <dsp:txXfrm>
        <a:off x="32777" y="33853"/>
        <a:ext cx="1939554" cy="638536"/>
      </dsp:txXfrm>
    </dsp:sp>
    <dsp:sp modelId="{0DA01E96-8153-4C52-92E4-5309A5FB56BE}">
      <dsp:nvSpPr>
        <dsp:cNvPr id="0" name=""/>
        <dsp:cNvSpPr/>
      </dsp:nvSpPr>
      <dsp:spPr>
        <a:xfrm>
          <a:off x="0" y="672389"/>
          <a:ext cx="7711957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kern="1200" dirty="0" smtClean="0"/>
            <a:t>Innovation of New Device</a:t>
          </a:r>
          <a:endParaRPr kumimoji="1" lang="ja-JP" altLang="en-US" sz="3200" kern="1200" dirty="0"/>
        </a:p>
      </dsp:txBody>
      <dsp:txXfrm>
        <a:off x="0" y="672389"/>
        <a:ext cx="7711957" cy="1342827"/>
      </dsp:txXfrm>
    </dsp:sp>
    <dsp:sp modelId="{8062E2C7-81C8-4C18-A52C-B95EFCA28529}">
      <dsp:nvSpPr>
        <dsp:cNvPr id="0" name=""/>
        <dsp:cNvSpPr/>
      </dsp:nvSpPr>
      <dsp:spPr>
        <a:xfrm>
          <a:off x="2005108" y="2048782"/>
          <a:ext cx="5706848" cy="67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500" kern="1200" dirty="0"/>
        </a:p>
      </dsp:txBody>
      <dsp:txXfrm>
        <a:off x="2005108" y="2048782"/>
        <a:ext cx="5706848" cy="671313"/>
      </dsp:txXfrm>
    </dsp:sp>
    <dsp:sp modelId="{8819FD53-DDA8-4C0F-9046-59E432FC6DFE}">
      <dsp:nvSpPr>
        <dsp:cNvPr id="0" name=""/>
        <dsp:cNvSpPr/>
      </dsp:nvSpPr>
      <dsp:spPr>
        <a:xfrm>
          <a:off x="0" y="2048782"/>
          <a:ext cx="2005108" cy="671313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3500" kern="1200" dirty="0" smtClean="0"/>
            <a:t>Objective</a:t>
          </a:r>
          <a:endParaRPr kumimoji="1" lang="ja-JP" altLang="en-US" sz="3500" kern="1200" dirty="0"/>
        </a:p>
      </dsp:txBody>
      <dsp:txXfrm>
        <a:off x="32777" y="2081559"/>
        <a:ext cx="1939554" cy="638536"/>
      </dsp:txXfrm>
    </dsp:sp>
    <dsp:sp modelId="{E6615EB3-03AE-4ABF-B7B6-67024EFA2BB9}">
      <dsp:nvSpPr>
        <dsp:cNvPr id="0" name=""/>
        <dsp:cNvSpPr/>
      </dsp:nvSpPr>
      <dsp:spPr>
        <a:xfrm>
          <a:off x="0" y="2720095"/>
          <a:ext cx="7711957" cy="134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kern="1200" dirty="0" smtClean="0"/>
            <a:t>Develop a new device based on different compaction methodology and make able to innovate Real Time Measurement System </a:t>
          </a:r>
          <a:endParaRPr kumimoji="1" lang="ja-JP" altLang="en-US" sz="3200" kern="1200" dirty="0"/>
        </a:p>
      </dsp:txBody>
      <dsp:txXfrm>
        <a:off x="0" y="2720095"/>
        <a:ext cx="7711957" cy="13428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11029-04E2-4182-BD79-15778DB0744A}">
      <dsp:nvSpPr>
        <dsp:cNvPr id="0" name=""/>
        <dsp:cNvSpPr/>
      </dsp:nvSpPr>
      <dsp:spPr>
        <a:xfrm>
          <a:off x="36" y="1726704"/>
          <a:ext cx="9144000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D5E01-2911-4F2B-A91B-5C3810325A55}">
      <dsp:nvSpPr>
        <dsp:cNvPr id="0" name=""/>
        <dsp:cNvSpPr/>
      </dsp:nvSpPr>
      <dsp:spPr>
        <a:xfrm>
          <a:off x="21" y="819167"/>
          <a:ext cx="9144000" cy="0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93244-2BDC-4314-8199-6EFF543A96BF}">
      <dsp:nvSpPr>
        <dsp:cNvPr id="0" name=""/>
        <dsp:cNvSpPr/>
      </dsp:nvSpPr>
      <dsp:spPr>
        <a:xfrm>
          <a:off x="2679487" y="781"/>
          <a:ext cx="6766560" cy="91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55" tIns="97155" rIns="97155" bIns="97155" numCol="1" spcCol="1270" anchor="b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5100" kern="1200" dirty="0"/>
        </a:p>
      </dsp:txBody>
      <dsp:txXfrm>
        <a:off x="2679487" y="781"/>
        <a:ext cx="6766560" cy="915370"/>
      </dsp:txXfrm>
    </dsp:sp>
    <dsp:sp modelId="{07D31E8D-E481-47AC-B497-28EBF5DE9906}">
      <dsp:nvSpPr>
        <dsp:cNvPr id="0" name=""/>
        <dsp:cNvSpPr/>
      </dsp:nvSpPr>
      <dsp:spPr>
        <a:xfrm>
          <a:off x="28345" y="126502"/>
          <a:ext cx="3585631" cy="663927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kern="1200" dirty="0" smtClean="0"/>
            <a:t>Conclusion of Phase 1</a:t>
          </a:r>
          <a:endParaRPr kumimoji="1" lang="ja-JP" altLang="en-US" sz="2800" kern="1200" dirty="0"/>
        </a:p>
      </dsp:txBody>
      <dsp:txXfrm>
        <a:off x="60761" y="158918"/>
        <a:ext cx="3520799" cy="631511"/>
      </dsp:txXfrm>
    </dsp:sp>
    <dsp:sp modelId="{0DA01E96-8153-4C52-92E4-5309A5FB56BE}">
      <dsp:nvSpPr>
        <dsp:cNvPr id="0" name=""/>
        <dsp:cNvSpPr/>
      </dsp:nvSpPr>
      <dsp:spPr>
        <a:xfrm>
          <a:off x="3581339" y="50307"/>
          <a:ext cx="5334060" cy="106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2400" kern="1200" dirty="0" smtClean="0"/>
            <a:t>Preliminary Site Investigation and its Results</a:t>
          </a:r>
          <a:endParaRPr kumimoji="1" lang="ja-JP" altLang="en-US" sz="1400" kern="1200" dirty="0"/>
        </a:p>
      </dsp:txBody>
      <dsp:txXfrm>
        <a:off x="3581339" y="50307"/>
        <a:ext cx="5334060" cy="1065614"/>
      </dsp:txXfrm>
    </dsp:sp>
    <dsp:sp modelId="{8062E2C7-81C8-4C18-A52C-B95EFCA28529}">
      <dsp:nvSpPr>
        <dsp:cNvPr id="0" name=""/>
        <dsp:cNvSpPr/>
      </dsp:nvSpPr>
      <dsp:spPr>
        <a:xfrm>
          <a:off x="2285983" y="1436910"/>
          <a:ext cx="6766560" cy="91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55" tIns="97155" rIns="97155" bIns="97155" numCol="1" spcCol="1270" anchor="b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5100" kern="1200" dirty="0"/>
        </a:p>
      </dsp:txBody>
      <dsp:txXfrm>
        <a:off x="2285983" y="1436910"/>
        <a:ext cx="6766560" cy="915370"/>
      </dsp:txXfrm>
    </dsp:sp>
    <dsp:sp modelId="{8819FD53-DDA8-4C0F-9046-59E432FC6DFE}">
      <dsp:nvSpPr>
        <dsp:cNvPr id="0" name=""/>
        <dsp:cNvSpPr/>
      </dsp:nvSpPr>
      <dsp:spPr>
        <a:xfrm>
          <a:off x="-231104" y="2049861"/>
          <a:ext cx="3301859" cy="915370"/>
        </a:xfrm>
        <a:prstGeom prst="round2SameRect">
          <a:avLst>
            <a:gd name="adj1" fmla="val 16670"/>
            <a:gd name="adj2" fmla="val 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200" kern="1200" dirty="0"/>
        </a:p>
      </dsp:txBody>
      <dsp:txXfrm>
        <a:off x="-186411" y="2094554"/>
        <a:ext cx="3212473" cy="870677"/>
      </dsp:txXfrm>
    </dsp:sp>
    <dsp:sp modelId="{E6615EB3-03AE-4ABF-B7B6-67024EFA2BB9}">
      <dsp:nvSpPr>
        <dsp:cNvPr id="0" name=""/>
        <dsp:cNvSpPr/>
      </dsp:nvSpPr>
      <dsp:spPr>
        <a:xfrm>
          <a:off x="0" y="1955301"/>
          <a:ext cx="9144000" cy="1831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2400" b="0" kern="1200" dirty="0" smtClean="0"/>
            <a:t>The </a:t>
          </a:r>
          <a:r>
            <a:rPr kumimoji="1" lang="en-US" altLang="ja-JP" sz="2400" b="0" kern="1200" dirty="0" smtClean="0">
              <a:solidFill>
                <a:srgbClr val="FF0000"/>
              </a:solidFill>
            </a:rPr>
            <a:t>Triangulation model </a:t>
          </a:r>
          <a:r>
            <a:rPr kumimoji="1" lang="en-US" altLang="ja-JP" sz="2400" b="0" kern="1200" dirty="0" smtClean="0"/>
            <a:t>shows that </a:t>
          </a:r>
          <a:r>
            <a:rPr kumimoji="1" lang="en-US" altLang="ja-JP" sz="2400" b="0" i="1" kern="1200" dirty="0" smtClean="0">
              <a:solidFill>
                <a:srgbClr val="00B0F0"/>
              </a:solidFill>
            </a:rPr>
            <a:t>higher water content </a:t>
          </a:r>
          <a:r>
            <a:rPr kumimoji="1" lang="en-US" altLang="ja-JP" sz="2400" b="0" kern="1200" dirty="0" smtClean="0">
              <a:solidFill>
                <a:srgbClr val="C00000"/>
              </a:solidFill>
            </a:rPr>
            <a:t>decreases</a:t>
          </a:r>
          <a:r>
            <a:rPr kumimoji="1" lang="en-US" altLang="ja-JP" sz="2400" b="0" kern="1200" dirty="0" smtClean="0"/>
            <a:t> </a:t>
          </a:r>
          <a:r>
            <a:rPr kumimoji="1" lang="en-US" altLang="ja-JP" sz="2400" b="0" i="1" kern="1200" dirty="0" smtClean="0">
              <a:solidFill>
                <a:srgbClr val="00B050"/>
              </a:solidFill>
            </a:rPr>
            <a:t>stiffness</a:t>
          </a:r>
          <a:r>
            <a:rPr kumimoji="1" lang="en-US" altLang="ja-JP" sz="2400" b="0" kern="1200" dirty="0" smtClean="0"/>
            <a:t>  for the same degree of compaction.</a:t>
          </a:r>
          <a:endParaRPr kumimoji="1" lang="ja-JP" altLang="en-US" sz="2400" b="0" kern="1200" dirty="0"/>
        </a:p>
      </dsp:txBody>
      <dsp:txXfrm>
        <a:off x="0" y="1955301"/>
        <a:ext cx="9144000" cy="1831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ADC26-F39A-463B-AB7B-716EBE3A1E59}" type="datetimeFigureOut">
              <a:rPr kumimoji="1" lang="ja-JP" altLang="en-US" smtClean="0"/>
              <a:t>2018/12/3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F1E1E-9DE1-4A82-8687-46CFAC0683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94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73A8-3669-4212-A178-BE555A33F6E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604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5A093-B9A8-4611-9449-506EC7E36220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5A093-B9A8-4611-9449-506EC7E36220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F16CD-E849-4D95-9BF6-252F59EDCED1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0D9BD-65F4-4264-A256-DA657EB63057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1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97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14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01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08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96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18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528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33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89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00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C9EF8-C3FF-47D0-8166-DF829BE92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62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png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png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5.gif"/><Relationship Id="rId4" Type="http://schemas.openxmlformats.org/officeDocument/2006/relationships/image" Target="../media/image5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5.gif"/><Relationship Id="rId4" Type="http://schemas.openxmlformats.org/officeDocument/2006/relationships/image" Target="../media/image5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5.gi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5.gif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5.gif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5.gif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5.gif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5.gif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5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5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55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5134" y="2386595"/>
            <a:ext cx="768747" cy="9123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318" y="2792"/>
            <a:ext cx="9144000" cy="142565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000" b="1" dirty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Characteristics of Degree of Compaction and Stiffness of Two Different Embankment Slopes: </a:t>
            </a:r>
            <a:endParaRPr lang="en-US" altLang="ja-JP" sz="3000" b="1" dirty="0" smtClean="0">
              <a:solidFill>
                <a:schemeClr val="bg1"/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  <a:p>
            <a:r>
              <a:rPr lang="en-US" altLang="ja-JP" sz="3000" b="1" dirty="0" smtClean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A </a:t>
            </a:r>
            <a:r>
              <a:rPr lang="en-US" altLang="ja-JP" sz="3000" b="1" dirty="0">
                <a:solidFill>
                  <a:schemeClr val="bg1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Case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8EFB-855D-450D-ABE2-AE64B4CAF05D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266779" y="1421249"/>
            <a:ext cx="5867400" cy="11695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Suman Manandhar, </a:t>
            </a:r>
            <a:r>
              <a:rPr lang="en-US" sz="1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Tribhuvan</a:t>
            </a:r>
            <a:r>
              <a:rPr lang="en-US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Nepal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Noriyuki </a:t>
            </a:r>
            <a:r>
              <a:rPr lang="en-US" b="1" dirty="0" err="1" smtClean="0">
                <a:solidFill>
                  <a:schemeClr val="bg1"/>
                </a:solidFill>
              </a:rPr>
              <a:t>Yasufuku</a:t>
            </a:r>
            <a:r>
              <a:rPr lang="en-US" b="1" dirty="0" smtClean="0">
                <a:solidFill>
                  <a:schemeClr val="bg1"/>
                </a:solidFill>
              </a:rPr>
              <a:t>, Kyushu University, Japan</a:t>
            </a:r>
          </a:p>
          <a:p>
            <a:pPr algn="r"/>
            <a:r>
              <a:rPr lang="en-US" b="1" dirty="0" err="1" smtClean="0">
                <a:solidFill>
                  <a:schemeClr val="bg1"/>
                </a:solidFill>
              </a:rPr>
              <a:t>Ranjan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Kumar </a:t>
            </a:r>
            <a:r>
              <a:rPr lang="en-US" b="1" dirty="0" err="1" smtClean="0">
                <a:solidFill>
                  <a:schemeClr val="bg1"/>
                </a:solidFill>
              </a:rPr>
              <a:t>Dahal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Tribhuvan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University, Nepa</a:t>
            </a:r>
            <a:r>
              <a:rPr lang="en-US" b="1" dirty="0">
                <a:solidFill>
                  <a:schemeClr val="bg1"/>
                </a:solidFill>
              </a:rPr>
              <a:t>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Mitsuru </a:t>
            </a:r>
            <a:r>
              <a:rPr lang="en-US" b="1" dirty="0" err="1" smtClean="0">
                <a:solidFill>
                  <a:schemeClr val="bg1"/>
                </a:solidFill>
              </a:rPr>
              <a:t>Taniyama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Asakawagumi</a:t>
            </a:r>
            <a:r>
              <a:rPr lang="en-US" b="1" dirty="0" smtClean="0">
                <a:solidFill>
                  <a:schemeClr val="bg1"/>
                </a:solidFill>
              </a:rPr>
              <a:t> Co., Japan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048475" y="2530073"/>
            <a:ext cx="8085704" cy="371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GB" altLang="ja-JP" sz="1300" dirty="0" smtClean="0">
                <a:solidFill>
                  <a:srgbClr val="0000CC"/>
                </a:solidFill>
              </a:rPr>
              <a:t>Assistant Professor, </a:t>
            </a:r>
            <a:endParaRPr kumimoji="1" lang="en-GB" altLang="ja-JP" sz="1300" dirty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GB" altLang="ja-JP" sz="1300" dirty="0">
                <a:solidFill>
                  <a:srgbClr val="FF3300"/>
                </a:solidFill>
              </a:rPr>
              <a:t>Geodisaster Research </a:t>
            </a:r>
            <a:r>
              <a:rPr kumimoji="1" lang="en-GB" altLang="ja-JP" sz="1300" dirty="0" err="1">
                <a:solidFill>
                  <a:srgbClr val="FF3300"/>
                </a:solidFill>
              </a:rPr>
              <a:t>Center</a:t>
            </a:r>
            <a:r>
              <a:rPr kumimoji="1" lang="en-GB" altLang="ja-JP" sz="1300" dirty="0">
                <a:solidFill>
                  <a:srgbClr val="FF3300"/>
                </a:solidFill>
              </a:rPr>
              <a:t>, Central Department of Geology, </a:t>
            </a:r>
            <a:r>
              <a:rPr kumimoji="1" lang="en-GB" altLang="ja-JP" sz="1300" dirty="0" err="1">
                <a:solidFill>
                  <a:srgbClr val="FF3300"/>
                </a:solidFill>
              </a:rPr>
              <a:t>Tribhuvan</a:t>
            </a:r>
            <a:r>
              <a:rPr kumimoji="1" lang="en-GB" altLang="ja-JP" sz="1300" dirty="0">
                <a:solidFill>
                  <a:srgbClr val="FF3300"/>
                </a:solidFill>
              </a:rPr>
              <a:t> University, </a:t>
            </a:r>
            <a:r>
              <a:rPr kumimoji="1" lang="en-GB" altLang="ja-JP" sz="1300" dirty="0" err="1">
                <a:solidFill>
                  <a:srgbClr val="FF3300"/>
                </a:solidFill>
              </a:rPr>
              <a:t>Kirtipur</a:t>
            </a:r>
            <a:r>
              <a:rPr kumimoji="1" lang="en-GB" altLang="ja-JP" sz="1300" dirty="0">
                <a:solidFill>
                  <a:srgbClr val="FF3300"/>
                </a:solidFill>
              </a:rPr>
              <a:t>, Kathmandu, </a:t>
            </a:r>
            <a:r>
              <a:rPr kumimoji="1" lang="en-GB" altLang="ja-JP" sz="1300" dirty="0" smtClean="0">
                <a:solidFill>
                  <a:srgbClr val="FF3300"/>
                </a:solidFill>
              </a:rPr>
              <a:t>NEPAL</a:t>
            </a:r>
            <a:r>
              <a:rPr kumimoji="1" lang="en-US" altLang="ja-JP" sz="1300" i="1" dirty="0" smtClean="0">
                <a:solidFill>
                  <a:srgbClr val="FF3300"/>
                </a:solidFill>
              </a:rPr>
              <a:t> </a:t>
            </a:r>
            <a:endParaRPr kumimoji="1" lang="en-US" altLang="ja-JP" sz="1300" i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kumimoji="1" lang="en-US" altLang="ja-JP" sz="1200" i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ja-JP" sz="1200" dirty="0">
                <a:solidFill>
                  <a:srgbClr val="0000CC"/>
                </a:solidFill>
              </a:rPr>
              <a:t>Visiting Faculty,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ja-JP" sz="1200" dirty="0">
                <a:solidFill>
                  <a:srgbClr val="FF3300"/>
                </a:solidFill>
              </a:rPr>
              <a:t>School of </a:t>
            </a:r>
            <a:r>
              <a:rPr lang="en-US" altLang="ja-JP" sz="1200" dirty="0" smtClean="0">
                <a:solidFill>
                  <a:srgbClr val="FF3300"/>
                </a:solidFill>
              </a:rPr>
              <a:t>Engineering, Department </a:t>
            </a:r>
            <a:r>
              <a:rPr lang="en-US" altLang="ja-JP" sz="1200" dirty="0">
                <a:solidFill>
                  <a:srgbClr val="FF3300"/>
                </a:solidFill>
              </a:rPr>
              <a:t>of Civil &amp; Geomatic </a:t>
            </a:r>
            <a:r>
              <a:rPr lang="en-US" altLang="ja-JP" sz="1200" dirty="0" smtClean="0">
                <a:solidFill>
                  <a:srgbClr val="FF3300"/>
                </a:solidFill>
              </a:rPr>
              <a:t>Engineering, Kathmandu University,</a:t>
            </a:r>
            <a:r>
              <a:rPr lang="en-GB" altLang="ja-JP" sz="1200" dirty="0" smtClean="0">
                <a:solidFill>
                  <a:srgbClr val="FF3300"/>
                </a:solidFill>
              </a:rPr>
              <a:t> NEPAL</a:t>
            </a:r>
            <a:r>
              <a:rPr lang="en-US" altLang="ja-JP" sz="1200" i="1" dirty="0" smtClean="0">
                <a:solidFill>
                  <a:srgbClr val="FF3300"/>
                </a:solidFill>
              </a:rPr>
              <a:t> </a:t>
            </a:r>
            <a:endParaRPr lang="en-US" altLang="ja-JP" sz="1200" i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kumimoji="1" lang="en-US" altLang="ja-JP" sz="1200" i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kumimoji="1" lang="en-US" altLang="ja-JP" sz="1200" i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US" altLang="ja-JP" sz="1300" dirty="0" smtClean="0">
                <a:solidFill>
                  <a:srgbClr val="0000CC"/>
                </a:solidFill>
              </a:rPr>
              <a:t>Visiting </a:t>
            </a:r>
            <a:r>
              <a:rPr lang="en-US" altLang="ja-JP" sz="1300" dirty="0" smtClean="0">
                <a:solidFill>
                  <a:srgbClr val="0000CC"/>
                </a:solidFill>
              </a:rPr>
              <a:t>Associate</a:t>
            </a:r>
            <a:r>
              <a:rPr kumimoji="1" lang="en-US" altLang="ja-JP" sz="1300" i="1" dirty="0" smtClean="0">
                <a:solidFill>
                  <a:srgbClr val="FF3300"/>
                </a:solidFill>
              </a:rPr>
              <a:t> </a:t>
            </a:r>
            <a:r>
              <a:rPr kumimoji="1" lang="en-US" altLang="ja-JP" sz="1300" dirty="0" smtClean="0">
                <a:solidFill>
                  <a:srgbClr val="0000CC"/>
                </a:solidFill>
              </a:rPr>
              <a:t>Professor</a:t>
            </a:r>
            <a:endParaRPr kumimoji="1" lang="en-US" altLang="ja-JP" sz="1300" dirty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kumimoji="1" lang="en-US" altLang="ja-JP" sz="1300" dirty="0" smtClean="0">
                <a:solidFill>
                  <a:srgbClr val="FF3300"/>
                </a:solidFill>
              </a:rPr>
              <a:t>Institute of Lowland and Marine Research (ILMR), Saga University, JAPAN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ja-JP" sz="1300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ja-JP" sz="1300" dirty="0" smtClean="0">
                <a:solidFill>
                  <a:srgbClr val="0000CC"/>
                </a:solidFill>
              </a:rPr>
              <a:t>Secretary General cum Treasurer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ja-JP" sz="1300" dirty="0" smtClean="0">
                <a:solidFill>
                  <a:srgbClr val="FF3300"/>
                </a:solidFill>
              </a:rPr>
              <a:t>International Association of Lowland Technology (IALT), JAPAN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300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ja-JP" sz="1300" dirty="0" smtClean="0">
                <a:solidFill>
                  <a:srgbClr val="0000CC"/>
                </a:solidFill>
              </a:rPr>
              <a:t>Associate Editor &amp; Chief Guest Editor</a:t>
            </a:r>
            <a:endParaRPr lang="en-US" altLang="ja-JP" sz="1300" dirty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ja-JP" sz="1300" dirty="0" smtClean="0">
                <a:solidFill>
                  <a:srgbClr val="FF3300"/>
                </a:solidFill>
              </a:rPr>
              <a:t>Lowland Technology International Journal (LTI), </a:t>
            </a:r>
            <a:r>
              <a:rPr lang="en-US" altLang="ja-JP" sz="1300" dirty="0">
                <a:solidFill>
                  <a:srgbClr val="FF3300"/>
                </a:solidFill>
              </a:rPr>
              <a:t>JAPAN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300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ja-JP" sz="1300" dirty="0" smtClean="0">
                <a:solidFill>
                  <a:srgbClr val="0000CC"/>
                </a:solidFill>
              </a:rPr>
              <a:t>Secretary</a:t>
            </a:r>
            <a:endParaRPr lang="en-US" altLang="ja-JP" sz="1300" dirty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ja-JP" sz="1300" dirty="0" smtClean="0">
                <a:solidFill>
                  <a:srgbClr val="FF3300"/>
                </a:solidFill>
              </a:rPr>
              <a:t>Nepalese Society of Engineering Geologist (NSEG), NEPAL</a:t>
            </a:r>
            <a:endParaRPr lang="en-US" altLang="ja-JP" sz="1300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300" dirty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kumimoji="1" lang="en-US" altLang="ja-JP" sz="1300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ja-JP" sz="1300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kumimoji="1" lang="en-US" altLang="ja-JP" sz="1300" dirty="0">
              <a:solidFill>
                <a:srgbClr val="FF3300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1"/>
          <a:stretch/>
        </p:blipFill>
        <p:spPr bwMode="auto">
          <a:xfrm>
            <a:off x="77796" y="4259456"/>
            <a:ext cx="881942" cy="91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80" y="3391410"/>
            <a:ext cx="663080" cy="663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2" t="19516" r="29304"/>
          <a:stretch/>
        </p:blipFill>
        <p:spPr bwMode="auto">
          <a:xfrm>
            <a:off x="7139101" y="4554234"/>
            <a:ext cx="949565" cy="7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98"/>
          <a:stretch/>
        </p:blipFill>
        <p:spPr bwMode="auto">
          <a:xfrm>
            <a:off x="6931018" y="5293057"/>
            <a:ext cx="1200451" cy="106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5" y="5402975"/>
            <a:ext cx="1024943" cy="1024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409" y="6215747"/>
            <a:ext cx="2235347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EGCON-2018,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December, 2018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720897"/>
              </p:ext>
            </p:extLst>
          </p:nvPr>
        </p:nvGraphicFramePr>
        <p:xfrm>
          <a:off x="304800" y="581628"/>
          <a:ext cx="7738641" cy="5392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Graph" r:id="rId3" imgW="4129200" imgH="2877120" progId="Origin50.Graph">
                  <p:embed/>
                </p:oleObj>
              </mc:Choice>
              <mc:Fallback>
                <p:oleObj name="Graph" r:id="rId3" imgW="4129200" imgH="2877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581628"/>
                        <a:ext cx="7738641" cy="5392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5152" y="24864"/>
            <a:ext cx="4394448" cy="58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b="1" u="sng" dirty="0" smtClean="0">
                <a:solidFill>
                  <a:srgbClr val="C00000"/>
                </a:solidFill>
              </a:rPr>
              <a:t>Triangulation Model</a:t>
            </a:r>
            <a:endParaRPr lang="ja-JP" altLang="en-US" sz="3600" b="1" u="sng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2" y="5889694"/>
            <a:ext cx="9085088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Triangulation model shows that </a:t>
            </a:r>
            <a:r>
              <a:rPr lang="en-US" sz="2400" b="1" dirty="0">
                <a:solidFill>
                  <a:srgbClr val="FFFF00"/>
                </a:solidFill>
              </a:rPr>
              <a:t>higher water content </a:t>
            </a:r>
            <a:r>
              <a:rPr lang="en-US" sz="2400" b="1" dirty="0">
                <a:solidFill>
                  <a:schemeClr val="bg1"/>
                </a:solidFill>
              </a:rPr>
              <a:t>decreases </a:t>
            </a:r>
            <a:r>
              <a:rPr lang="en-US" sz="2400" b="1" dirty="0">
                <a:solidFill>
                  <a:srgbClr val="FFFF00"/>
                </a:solidFill>
              </a:rPr>
              <a:t>stiffness</a:t>
            </a:r>
            <a:r>
              <a:rPr lang="en-US" sz="2400" b="1" dirty="0">
                <a:solidFill>
                  <a:schemeClr val="bg1"/>
                </a:solidFill>
              </a:rPr>
              <a:t>  for the </a:t>
            </a:r>
            <a:r>
              <a:rPr lang="en-US" sz="2400" b="1" dirty="0">
                <a:solidFill>
                  <a:srgbClr val="FFFF00"/>
                </a:solidFill>
              </a:rPr>
              <a:t>same degree of compaction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56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11</a:t>
            </a:fld>
            <a:endParaRPr kumimoji="1" lang="ja-JP" alt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19435689"/>
              </p:ext>
            </p:extLst>
          </p:nvPr>
        </p:nvGraphicFramePr>
        <p:xfrm>
          <a:off x="729266" y="1346200"/>
          <a:ext cx="77119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5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583234" y="3061440"/>
            <a:ext cx="4408365" cy="3304814"/>
            <a:chOff x="4583234" y="3061440"/>
            <a:chExt cx="4408365" cy="3304814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83234" y="3061440"/>
              <a:ext cx="4408365" cy="3304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25"/>
            <p:cNvGrpSpPr/>
            <p:nvPr/>
          </p:nvGrpSpPr>
          <p:grpSpPr>
            <a:xfrm>
              <a:off x="5411780" y="4164125"/>
              <a:ext cx="2865511" cy="2088693"/>
              <a:chOff x="5411780" y="4164125"/>
              <a:chExt cx="2865511" cy="208869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411780" y="5852708"/>
                <a:ext cx="458780" cy="40011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R1</a:t>
                </a:r>
                <a:endParaRPr kumimoji="1" lang="ja-JP" altLang="en-US" sz="20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56787" y="5105400"/>
                <a:ext cx="458780" cy="40011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R2</a:t>
                </a:r>
                <a:endParaRPr kumimoji="1" lang="ja-JP" altLang="en-US" sz="2000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818511" y="4164125"/>
                <a:ext cx="458780" cy="40011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R3</a:t>
                </a:r>
                <a:endParaRPr kumimoji="1" lang="ja-JP" altLang="en-US" sz="2000" b="1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1" y="24864"/>
            <a:ext cx="7594849" cy="936104"/>
          </a:xfrm>
        </p:spPr>
        <p:txBody>
          <a:bodyPr>
            <a:normAutofit/>
          </a:bodyPr>
          <a:lstStyle/>
          <a:p>
            <a:pPr algn="l"/>
            <a:r>
              <a:rPr lang="en-US" altLang="ja-JP" sz="4000" u="sng" dirty="0" smtClean="0">
                <a:solidFill>
                  <a:srgbClr val="C00000"/>
                </a:solidFill>
              </a:rPr>
              <a:t>New and Modified Embankment</a:t>
            </a:r>
            <a:endParaRPr kumimoji="1" lang="ja-JP" altLang="en-US" sz="4000" u="sng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12</a:t>
            </a:fld>
            <a:endParaRPr kumimoji="1" lang="ja-JP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52400" y="990600"/>
            <a:ext cx="7895501" cy="3581400"/>
            <a:chOff x="152400" y="990600"/>
            <a:chExt cx="7895501" cy="3581400"/>
          </a:xfrm>
        </p:grpSpPr>
        <p:grpSp>
          <p:nvGrpSpPr>
            <p:cNvPr id="4" name="Group 3"/>
            <p:cNvGrpSpPr/>
            <p:nvPr/>
          </p:nvGrpSpPr>
          <p:grpSpPr>
            <a:xfrm>
              <a:off x="152400" y="990600"/>
              <a:ext cx="7895501" cy="3581400"/>
              <a:chOff x="152400" y="990600"/>
              <a:chExt cx="7895501" cy="3581400"/>
            </a:xfrm>
          </p:grpSpPr>
          <p:grpSp>
            <p:nvGrpSpPr>
              <p:cNvPr id="3" name="Group 15"/>
              <p:cNvGrpSpPr/>
              <p:nvPr/>
            </p:nvGrpSpPr>
            <p:grpSpPr>
              <a:xfrm>
                <a:off x="152400" y="990600"/>
                <a:ext cx="4430834" cy="3581400"/>
                <a:chOff x="3761334" y="260649"/>
                <a:chExt cx="3868291" cy="3096343"/>
              </a:xfrm>
            </p:grpSpPr>
            <p:pic>
              <p:nvPicPr>
                <p:cNvPr id="175105" name="Picture 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61334" y="260649"/>
                  <a:ext cx="3868291" cy="30963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5508104" y="2060848"/>
                  <a:ext cx="1891480" cy="36933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BUCKET-TAMPING</a:t>
                  </a:r>
                  <a:endParaRPr kumimoji="1" lang="ja-JP" alt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4583234" y="990600"/>
                <a:ext cx="3464667" cy="9541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 smtClean="0">
                    <a:solidFill>
                      <a:srgbClr val="C00000"/>
                    </a:solidFill>
                  </a:rPr>
                  <a:t>Kainan</a:t>
                </a:r>
                <a:r>
                  <a:rPr kumimoji="1" lang="en-US" altLang="ja-JP" sz="2800" b="1" dirty="0" smtClean="0">
                    <a:solidFill>
                      <a:srgbClr val="C00000"/>
                    </a:solidFill>
                  </a:rPr>
                  <a:t> Shi</a:t>
                </a:r>
              </a:p>
              <a:p>
                <a:pPr algn="ctr"/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Wakayama Prefecture</a:t>
                </a:r>
                <a:endParaRPr kumimoji="1" lang="ja-JP" altLang="en-US" sz="2800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1676400" y="1944707"/>
              <a:ext cx="1143000" cy="950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5690" y="1944707"/>
              <a:ext cx="1143000" cy="10157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3240" y="2235487"/>
              <a:ext cx="33534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L</a:t>
              </a:r>
              <a:endParaRPr kumimoji="1" lang="ja-JP" altLang="en-US" sz="2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8611" y="2061907"/>
              <a:ext cx="498855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M</a:t>
              </a:r>
              <a:endParaRPr kumimoji="1" lang="ja-JP" altLang="en-US" sz="28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51726" y="1973877"/>
              <a:ext cx="42191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N</a:t>
              </a:r>
              <a:endParaRPr kumimoji="1" lang="ja-JP" altLang="en-US" sz="2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7036" y="2855738"/>
              <a:ext cx="1008096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5 Blows</a:t>
              </a:r>
              <a:endParaRPr kumimoji="1" lang="ja-JP" altLang="en-US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3629" y="2639183"/>
              <a:ext cx="1175771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15 Blows</a:t>
              </a:r>
              <a:endParaRPr kumimoji="1" lang="ja-JP" altLang="en-US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74892" y="2542123"/>
              <a:ext cx="1137940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30 Blows</a:t>
              </a:r>
              <a:endParaRPr kumimoji="1" lang="ja-JP" altLang="en-US" sz="2000" b="1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748" y="1423898"/>
            <a:ext cx="8850630" cy="338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820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4104" y="6453336"/>
            <a:ext cx="442392" cy="365125"/>
          </a:xfrm>
        </p:spPr>
        <p:txBody>
          <a:bodyPr/>
          <a:lstStyle/>
          <a:p>
            <a:fld id="{157FDC14-89CA-42B6-9A2A-BF8FF441F8E8}" type="slidenum">
              <a:rPr kumimoji="1" lang="ja-JP" altLang="en-US" sz="1400" b="1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/>
              <a:t>13</a:t>
            </a:fld>
            <a:endParaRPr kumimoji="1" lang="ja-JP" altLang="en-US" sz="1400" b="1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764704"/>
            <a:ext cx="8820472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1657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4032448" cy="706090"/>
          </a:xfrm>
        </p:spPr>
        <p:txBody>
          <a:bodyPr>
            <a:noAutofit/>
          </a:bodyPr>
          <a:lstStyle/>
          <a:p>
            <a:r>
              <a:rPr lang="en-US" altLang="ja-JP" sz="4000" u="sng" dirty="0" smtClean="0"/>
              <a:t>Material Property</a:t>
            </a:r>
            <a:endParaRPr kumimoji="1" lang="ja-JP" altLang="en-US" sz="4000" u="sng"/>
          </a:p>
        </p:txBody>
      </p:sp>
      <p:graphicFrame>
        <p:nvGraphicFramePr>
          <p:cNvPr id="174095" name="Object 15"/>
          <p:cNvGraphicFramePr>
            <a:graphicFrameLocks noChangeAspect="1"/>
          </p:cNvGraphicFramePr>
          <p:nvPr/>
        </p:nvGraphicFramePr>
        <p:xfrm>
          <a:off x="0" y="792163"/>
          <a:ext cx="6264275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8" name="ｸﾞﾗﾌ" r:id="rId3" imgW="4129430" imgH="2877312" progId="Origin50.Graph">
                  <p:embed/>
                </p:oleObj>
              </mc:Choice>
              <mc:Fallback>
                <p:oleObj name="ｸﾞﾗﾌ" r:id="rId3" imgW="4129430" imgH="287731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92163"/>
                        <a:ext cx="6264275" cy="436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ounded Rectangle 53"/>
          <p:cNvSpPr/>
          <p:nvPr/>
        </p:nvSpPr>
        <p:spPr bwMode="auto">
          <a:xfrm>
            <a:off x="5580112" y="1412776"/>
            <a:ext cx="2051720" cy="1152128"/>
          </a:xfrm>
          <a:prstGeom prst="roundRect">
            <a:avLst>
              <a:gd name="adj" fmla="val 9033"/>
            </a:avLst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just" defTabSz="914099" fontAlgn="base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tabLst>
                <a:tab pos="354013" algn="l"/>
              </a:tabLst>
            </a:pPr>
            <a:r>
              <a:rPr lang="en-US" altLang="ja-JP" sz="2400" dirty="0" smtClean="0">
                <a:solidFill>
                  <a:srgbClr val="00B050"/>
                </a:solidFill>
              </a:rPr>
              <a:t>Local natural soils</a:t>
            </a:r>
            <a:r>
              <a:rPr lang="ja-JP" altLang="en-US" sz="240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with rock fragments</a:t>
            </a:r>
            <a:endParaRPr lang="en-US" altLang="ja-JP" sz="2400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04913"/>
              </p:ext>
            </p:extLst>
          </p:nvPr>
        </p:nvGraphicFramePr>
        <p:xfrm>
          <a:off x="4578945" y="4996286"/>
          <a:ext cx="4374914" cy="173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42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</a:rPr>
                        <a:t>JGS classification of soil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effectLst/>
                        </a:rPr>
                        <a:t>GFS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>
                          <a:effectLst/>
                        </a:rPr>
                        <a:t>U</a:t>
                      </a:r>
                      <a:r>
                        <a:rPr lang="en-US" sz="1900" baseline="-25000">
                          <a:effectLst/>
                        </a:rPr>
                        <a:t>c</a:t>
                      </a:r>
                      <a:endParaRPr lang="ja-JP" sz="190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effectLst/>
                        </a:rPr>
                        <a:t>942.9</a:t>
                      </a:r>
                      <a:endParaRPr lang="ja-JP" sz="190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</a:rPr>
                        <a:t>D</a:t>
                      </a:r>
                      <a:r>
                        <a:rPr lang="en-US" sz="1900" baseline="-25000" dirty="0">
                          <a:effectLst/>
                        </a:rPr>
                        <a:t>50</a:t>
                      </a:r>
                      <a:r>
                        <a:rPr lang="en-US" sz="1900" dirty="0">
                          <a:effectLst/>
                        </a:rPr>
                        <a:t>,                      </a:t>
                      </a:r>
                      <a:r>
                        <a:rPr lang="en-US" sz="1900" dirty="0" smtClean="0">
                          <a:effectLst/>
                        </a:rPr>
                        <a:t>                   </a:t>
                      </a:r>
                      <a:r>
                        <a:rPr lang="en-US" sz="1900" dirty="0">
                          <a:effectLst/>
                        </a:rPr>
                        <a:t>mm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effectLst/>
                        </a:rPr>
                        <a:t>1.3</a:t>
                      </a:r>
                      <a:endParaRPr lang="ja-JP" sz="190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sym typeface="Symbol"/>
                        </a:rPr>
                        <a:t></a:t>
                      </a:r>
                      <a:r>
                        <a:rPr lang="en-US" sz="1900" baseline="-25000" dirty="0" err="1">
                          <a:effectLst/>
                        </a:rPr>
                        <a:t>dmax</a:t>
                      </a:r>
                      <a:r>
                        <a:rPr lang="en-US" sz="1900" dirty="0">
                          <a:effectLst/>
                        </a:rPr>
                        <a:t>,                   </a:t>
                      </a:r>
                      <a:r>
                        <a:rPr lang="en-US" sz="1900" dirty="0" smtClean="0">
                          <a:effectLst/>
                        </a:rPr>
                        <a:t>              </a:t>
                      </a:r>
                      <a:r>
                        <a:rPr lang="en-US" sz="1900" dirty="0">
                          <a:effectLst/>
                        </a:rPr>
                        <a:t>g/cm</a:t>
                      </a:r>
                      <a:r>
                        <a:rPr lang="en-US" sz="1900" baseline="30000" dirty="0">
                          <a:effectLst/>
                        </a:rPr>
                        <a:t>3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effectLst/>
                        </a:rPr>
                        <a:t>2.03</a:t>
                      </a:r>
                      <a:endParaRPr lang="ja-JP" sz="190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 err="1">
                          <a:effectLst/>
                        </a:rPr>
                        <a:t>w</a:t>
                      </a:r>
                      <a:r>
                        <a:rPr lang="en-US" sz="1900" baseline="-25000" dirty="0" err="1">
                          <a:effectLst/>
                        </a:rPr>
                        <a:t>opt</a:t>
                      </a:r>
                      <a:r>
                        <a:rPr lang="en-US" sz="1900" dirty="0">
                          <a:effectLst/>
                        </a:rPr>
                        <a:t>,                       </a:t>
                      </a:r>
                      <a:r>
                        <a:rPr lang="en-US" sz="1900" dirty="0" smtClean="0">
                          <a:effectLst/>
                        </a:rPr>
                        <a:t>                    </a:t>
                      </a:r>
                      <a:r>
                        <a:rPr lang="en-US" sz="1900" dirty="0">
                          <a:effectLst/>
                        </a:rPr>
                        <a:t>%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effectLst/>
                        </a:rPr>
                        <a:t>8.7</a:t>
                      </a:r>
                      <a:endParaRPr lang="ja-JP" sz="190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007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</a:rPr>
                        <a:t>Natural water content, w, </a:t>
                      </a:r>
                      <a:r>
                        <a:rPr lang="en-US" sz="1900" dirty="0" smtClean="0">
                          <a:effectLst/>
                        </a:rPr>
                        <a:t>  %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effectLst/>
                        </a:rPr>
                        <a:t>13.65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3"/>
          <p:cNvGrpSpPr/>
          <p:nvPr/>
        </p:nvGrpSpPr>
        <p:grpSpPr>
          <a:xfrm>
            <a:off x="0" y="577850"/>
            <a:ext cx="9073672" cy="6091510"/>
            <a:chOff x="0" y="214419"/>
            <a:chExt cx="9073672" cy="6238916"/>
          </a:xfrm>
        </p:grpSpPr>
        <p:sp>
          <p:nvSpPr>
            <p:cNvPr id="20" name="Rectangle 19"/>
            <p:cNvSpPr/>
            <p:nvPr/>
          </p:nvSpPr>
          <p:spPr>
            <a:xfrm>
              <a:off x="0" y="282391"/>
              <a:ext cx="8748464" cy="61709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Group 9"/>
            <p:cNvGrpSpPr/>
            <p:nvPr/>
          </p:nvGrpSpPr>
          <p:grpSpPr>
            <a:xfrm>
              <a:off x="80963" y="214419"/>
              <a:ext cx="8992709" cy="5676071"/>
              <a:chOff x="-925" y="342"/>
              <a:chExt cx="8992709" cy="5676071"/>
            </a:xfrm>
          </p:grpSpPr>
          <p:graphicFrame>
            <p:nvGraphicFramePr>
              <p:cNvPr id="22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6296281"/>
                  </p:ext>
                </p:extLst>
              </p:nvPr>
            </p:nvGraphicFramePr>
            <p:xfrm>
              <a:off x="-925" y="342"/>
              <a:ext cx="7640637" cy="56760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9" name="Graph" r:id="rId5" imgW="4129920" imgH="2877120" progId="Origin50.Graph">
                      <p:embed/>
                    </p:oleObj>
                  </mc:Choice>
                  <mc:Fallback>
                    <p:oleObj name="Graph" r:id="rId5" imgW="4129920" imgH="287712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925" y="342"/>
                            <a:ext cx="7640637" cy="5676071"/>
                          </a:xfrm>
                          <a:prstGeom prst="rect">
                            <a:avLst/>
                          </a:prstGeom>
                          <a:solidFill>
                            <a:schemeClr val="bg2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TextBox 22"/>
              <p:cNvSpPr txBox="1"/>
              <p:nvPr/>
            </p:nvSpPr>
            <p:spPr>
              <a:xfrm>
                <a:off x="6607320" y="768472"/>
                <a:ext cx="1942536" cy="830997"/>
              </a:xfrm>
              <a:prstGeom prst="rect">
                <a:avLst/>
              </a:prstGeom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 smtClean="0"/>
                  <a:t>JIS A 1210</a:t>
                </a:r>
              </a:p>
              <a:p>
                <a:pPr algn="ctr"/>
                <a:r>
                  <a:rPr lang="en-US" altLang="ja-JP" sz="2400" b="1" dirty="0" smtClean="0"/>
                  <a:t>JGS  0711</a:t>
                </a:r>
                <a:endParaRPr kumimoji="1" lang="ja-JP" altLang="en-US" sz="2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96922" y="1599897"/>
                <a:ext cx="4294862" cy="2058775"/>
              </a:xfrm>
              <a:prstGeom prst="rect">
                <a:avLst/>
              </a:prstGeom>
              <a:solidFill>
                <a:srgbClr val="FBFBA7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/>
                  <a:t>Method of Compaction: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E-c</a:t>
                </a:r>
              </a:p>
              <a:p>
                <a:r>
                  <a:rPr lang="en-US" altLang="ja-JP" b="1" dirty="0" smtClean="0"/>
                  <a:t>Preparation of specimen: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Wet</a:t>
                </a:r>
              </a:p>
              <a:p>
                <a:r>
                  <a:rPr lang="en-US" altLang="ja-JP" b="1" dirty="0" smtClean="0"/>
                  <a:t>Procedure of compaction: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Non repeated</a:t>
                </a:r>
              </a:p>
              <a:p>
                <a:r>
                  <a:rPr lang="en-US" altLang="ja-JP" b="1" dirty="0" smtClean="0"/>
                  <a:t>Weight of rammer: </a:t>
                </a:r>
                <a:r>
                  <a:rPr lang="en-US" altLang="ja-JP" b="1" dirty="0" smtClean="0">
                    <a:solidFill>
                      <a:srgbClr val="00B050"/>
                    </a:solidFill>
                  </a:rPr>
                  <a:t>4.5 kg</a:t>
                </a:r>
              </a:p>
              <a:p>
                <a:r>
                  <a:rPr lang="en-US" altLang="ja-JP" b="1" dirty="0" smtClean="0"/>
                  <a:t>Height of fall: </a:t>
                </a:r>
                <a:r>
                  <a:rPr lang="en-US" altLang="ja-JP" b="1" dirty="0" smtClean="0">
                    <a:solidFill>
                      <a:srgbClr val="00B050"/>
                    </a:solidFill>
                  </a:rPr>
                  <a:t>45 cm</a:t>
                </a:r>
              </a:p>
              <a:p>
                <a:r>
                  <a:rPr lang="en-US" altLang="ja-JP" b="1" dirty="0" smtClean="0"/>
                  <a:t>Blow per layer: </a:t>
                </a:r>
                <a:r>
                  <a:rPr lang="en-US" altLang="ja-JP" b="1" dirty="0" smtClean="0">
                    <a:solidFill>
                      <a:srgbClr val="C00000"/>
                    </a:solidFill>
                  </a:rPr>
                  <a:t>92</a:t>
                </a:r>
              </a:p>
              <a:p>
                <a:r>
                  <a:rPr lang="en-US" altLang="ja-JP" b="1" dirty="0" smtClean="0"/>
                  <a:t>Number of layer: </a:t>
                </a:r>
                <a:r>
                  <a:rPr lang="en-US" altLang="ja-JP" b="1" dirty="0" smtClean="0">
                    <a:solidFill>
                      <a:srgbClr val="C00000"/>
                    </a:solidFill>
                  </a:rPr>
                  <a:t>3</a:t>
                </a:r>
                <a:endParaRPr kumimoji="1" lang="ja-JP" altLang="en-US" b="1" dirty="0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27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17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78098"/>
          </a:xfrm>
        </p:spPr>
        <p:txBody>
          <a:bodyPr>
            <a:normAutofit/>
          </a:bodyPr>
          <a:lstStyle/>
          <a:p>
            <a:r>
              <a:rPr kumimoji="1" lang="en-US" altLang="ja-JP" sz="3600" b="1" u="sng" dirty="0" smtClean="0">
                <a:solidFill>
                  <a:srgbClr val="C00000"/>
                </a:solidFill>
              </a:rPr>
              <a:t>Pre-molded embankment slope</a:t>
            </a:r>
            <a:endParaRPr kumimoji="1" lang="ja-JP" altLang="en-US" sz="3600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25144"/>
            <a:ext cx="8712968" cy="1772816"/>
          </a:xfrm>
        </p:spPr>
        <p:txBody>
          <a:bodyPr>
            <a:normAutofit lnSpcReduction="10000"/>
          </a:bodyPr>
          <a:lstStyle/>
          <a:p>
            <a:pPr algn="just"/>
            <a:r>
              <a:rPr kumimoji="1" lang="en-US" altLang="ja-JP" sz="2800" dirty="0" smtClean="0"/>
              <a:t>Sectional and plan view of pre-molded embankment slope</a:t>
            </a:r>
          </a:p>
          <a:p>
            <a:pPr algn="just"/>
            <a:r>
              <a:rPr lang="en-US" altLang="ja-JP" sz="2800" dirty="0" smtClean="0"/>
              <a:t>Grid were made for pre-molded slopes for data measurement</a:t>
            </a:r>
            <a:endParaRPr kumimoji="1" lang="en-US" altLang="ja-JP" sz="2800" dirty="0" smtClean="0"/>
          </a:p>
          <a:p>
            <a:pPr algn="just"/>
            <a:endParaRPr kumimoji="1" lang="ja-JP" alt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644480" y="1066651"/>
          <a:ext cx="7558088" cy="394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SmartDraw" r:id="rId3" imgW="12061199" imgH="6323259" progId="SmartDraw.2">
                  <p:embed/>
                </p:oleObj>
              </mc:Choice>
              <mc:Fallback>
                <p:oleObj name="SmartDraw" r:id="rId3" imgW="12061199" imgH="6323259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80" y="1066651"/>
                        <a:ext cx="7558088" cy="3946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72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96" y="1256883"/>
            <a:ext cx="9075611" cy="476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6899" y="748803"/>
            <a:ext cx="9144000" cy="634082"/>
          </a:xfrm>
        </p:spPr>
        <p:txBody>
          <a:bodyPr>
            <a:noAutofit/>
          </a:bodyPr>
          <a:lstStyle/>
          <a:p>
            <a:r>
              <a:rPr kumimoji="1" lang="en-US" altLang="ja-JP" sz="3400" b="1" u="sng" dirty="0" smtClean="0">
                <a:solidFill>
                  <a:srgbClr val="C00000"/>
                </a:solidFill>
              </a:rPr>
              <a:t>Grid to measure pre-molded embankment slope</a:t>
            </a:r>
            <a:endParaRPr kumimoji="1" lang="ja-JP" altLang="en-US" sz="3400" b="1" u="sng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9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785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4"/>
            <a:ext cx="8229600" cy="651840"/>
          </a:xfrm>
        </p:spPr>
        <p:txBody>
          <a:bodyPr>
            <a:normAutofit/>
          </a:bodyPr>
          <a:lstStyle/>
          <a:p>
            <a:r>
              <a:rPr kumimoji="1" lang="en-US" altLang="ja-JP" sz="3600" b="1" u="sng" dirty="0" smtClean="0">
                <a:solidFill>
                  <a:srgbClr val="C00000"/>
                </a:solidFill>
              </a:rPr>
              <a:t>Static Compaction</a:t>
            </a:r>
            <a:endParaRPr kumimoji="1" lang="ja-JP" altLang="en-US" sz="3600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4" y="1169456"/>
            <a:ext cx="8964488" cy="413175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kumimoji="1" lang="en-US" altLang="ja-JP" i="1" u="sng" dirty="0" smtClean="0">
                <a:solidFill>
                  <a:srgbClr val="C00000"/>
                </a:solidFill>
              </a:rPr>
              <a:t>Bucket Tamping Method</a:t>
            </a:r>
          </a:p>
          <a:p>
            <a:pPr lvl="1" algn="just"/>
            <a:r>
              <a:rPr lang="en-US" altLang="ja-JP" dirty="0" smtClean="0">
                <a:solidFill>
                  <a:srgbClr val="002060"/>
                </a:solidFill>
              </a:rPr>
              <a:t>Slope-L: </a:t>
            </a:r>
            <a:r>
              <a:rPr lang="en-US" altLang="ja-JP" u="sng" dirty="0" smtClean="0">
                <a:solidFill>
                  <a:srgbClr val="00B050"/>
                </a:solidFill>
              </a:rPr>
              <a:t>5 uniform blow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/>
              <a:t>of tamping</a:t>
            </a:r>
          </a:p>
          <a:p>
            <a:pPr lvl="1" algn="just"/>
            <a:r>
              <a:rPr kumimoji="1" lang="en-US" altLang="ja-JP" dirty="0" smtClean="0">
                <a:solidFill>
                  <a:srgbClr val="002060"/>
                </a:solidFill>
              </a:rPr>
              <a:t>Slope-M: </a:t>
            </a:r>
            <a:r>
              <a:rPr kumimoji="1" lang="en-US" altLang="ja-JP" u="sng" dirty="0" smtClean="0">
                <a:solidFill>
                  <a:srgbClr val="00B050"/>
                </a:solidFill>
              </a:rPr>
              <a:t>15 uniform blow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/>
              <a:t>of tamping</a:t>
            </a:r>
          </a:p>
          <a:p>
            <a:pPr lvl="1" algn="just"/>
            <a:r>
              <a:rPr lang="en-US" altLang="ja-JP" dirty="0" smtClean="0">
                <a:solidFill>
                  <a:srgbClr val="002060"/>
                </a:solidFill>
              </a:rPr>
              <a:t>Slope-N: </a:t>
            </a:r>
            <a:r>
              <a:rPr lang="en-US" altLang="ja-JP" u="sng" dirty="0" smtClean="0">
                <a:solidFill>
                  <a:srgbClr val="00B050"/>
                </a:solidFill>
              </a:rPr>
              <a:t>30 uniform blow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/>
              <a:t>of tamping</a:t>
            </a:r>
          </a:p>
          <a:p>
            <a:pPr lvl="1" algn="just"/>
            <a:r>
              <a:rPr kumimoji="1" lang="en-US" altLang="ja-JP" dirty="0" smtClean="0"/>
              <a:t>Grid were developed to perform the tests of soil stiffness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FWD</a:t>
            </a:r>
            <a:r>
              <a:rPr kumimoji="1" lang="en-US" altLang="ja-JP" dirty="0" smtClean="0"/>
              <a:t>), dry density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RI</a:t>
            </a:r>
            <a:r>
              <a:rPr kumimoji="1" lang="en-US" altLang="ja-JP" dirty="0" smtClean="0"/>
              <a:t>), and sampling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Water content</a:t>
            </a:r>
            <a:r>
              <a:rPr kumimoji="1" lang="en-US" altLang="ja-JP" dirty="0" smtClean="0"/>
              <a:t>)</a:t>
            </a:r>
          </a:p>
          <a:p>
            <a:pPr algn="just">
              <a:buNone/>
            </a:pP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660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362" y="5707915"/>
            <a:ext cx="90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Highly scattered </a:t>
            </a:r>
            <a:r>
              <a:rPr lang="en-US" altLang="ja-JP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ja-JP" sz="24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altLang="ja-JP" sz="24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lied under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95%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maximum in between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80-85 %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12192" y="6490763"/>
            <a:ext cx="2133600" cy="365125"/>
          </a:xfrm>
        </p:spPr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 l="6925" t="29078" r="12935" b="22801"/>
          <a:stretch>
            <a:fillRect/>
          </a:stretch>
        </p:blipFill>
        <p:spPr bwMode="auto">
          <a:xfrm>
            <a:off x="1447800" y="4728"/>
            <a:ext cx="6763324" cy="583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17362" y="6460862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0063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5800" y="6029098"/>
            <a:ext cx="90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Averaged degree of compaction lies in between </a:t>
            </a:r>
            <a:r>
              <a:rPr lang="en-US" altLang="ja-JP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80-90%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12192" y="6490763"/>
            <a:ext cx="2133600" cy="365125"/>
          </a:xfrm>
        </p:spPr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 l="8928" t="29078" r="11933" b="23498"/>
          <a:stretch>
            <a:fillRect/>
          </a:stretch>
        </p:blipFill>
        <p:spPr bwMode="auto">
          <a:xfrm>
            <a:off x="1259632" y="-5"/>
            <a:ext cx="6884365" cy="592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30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grpSp>
        <p:nvGrpSpPr>
          <p:cNvPr id="2" name="Group 17"/>
          <p:cNvGrpSpPr/>
          <p:nvPr/>
        </p:nvGrpSpPr>
        <p:grpSpPr>
          <a:xfrm>
            <a:off x="1121731" y="171223"/>
            <a:ext cx="6853376" cy="5886354"/>
            <a:chOff x="1121731" y="171223"/>
            <a:chExt cx="6853376" cy="5886354"/>
          </a:xfrm>
        </p:grpSpPr>
        <p:grpSp>
          <p:nvGrpSpPr>
            <p:cNvPr id="4" name="Group 35"/>
            <p:cNvGrpSpPr/>
            <p:nvPr/>
          </p:nvGrpSpPr>
          <p:grpSpPr>
            <a:xfrm>
              <a:off x="1121731" y="171223"/>
              <a:ext cx="6853376" cy="5886354"/>
              <a:chOff x="1121731" y="102983"/>
              <a:chExt cx="6853376" cy="5886354"/>
            </a:xfrm>
          </p:grpSpPr>
          <p:grpSp>
            <p:nvGrpSpPr>
              <p:cNvPr id="5" name="Group 34"/>
              <p:cNvGrpSpPr/>
              <p:nvPr/>
            </p:nvGrpSpPr>
            <p:grpSpPr>
              <a:xfrm>
                <a:off x="2232107" y="1482440"/>
                <a:ext cx="5508245" cy="3610302"/>
                <a:chOff x="2232107" y="1482440"/>
                <a:chExt cx="5508245" cy="3610302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267744" y="2294288"/>
                  <a:ext cx="5453460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232107" y="3251574"/>
                  <a:ext cx="5508245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/>
                <p:cNvSpPr txBox="1"/>
                <p:nvPr/>
              </p:nvSpPr>
              <p:spPr>
                <a:xfrm>
                  <a:off x="3635896" y="4230968"/>
                  <a:ext cx="3888432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Slope-L:   Number of Tamping Blow  = 5</a:t>
                  </a:r>
                </a:p>
                <a:p>
                  <a:r>
                    <a:rPr lang="en-US" altLang="ja-JP" sz="1600" dirty="0" smtClean="0">
                      <a:latin typeface="Arial" pitchFamily="34" charset="0"/>
                      <a:cs typeface="Arial" pitchFamily="34" charset="0"/>
                    </a:rPr>
                    <a:t>Slope-M: Number of Tamping Blow  = 15</a:t>
                  </a:r>
                </a:p>
                <a:p>
                  <a:r>
                    <a:rPr lang="en-US" altLang="ja-JP" sz="1600" dirty="0" smtClean="0">
                      <a:latin typeface="Arial" pitchFamily="34" charset="0"/>
                      <a:cs typeface="Arial" pitchFamily="34" charset="0"/>
                    </a:rPr>
                    <a:t>Slope-N:  Number of Tamping Blow  = 30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2250328" y="1834944"/>
                  <a:ext cx="5453073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4421989" y="1482440"/>
                  <a:ext cx="3234774" cy="389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Relative Compaction (RC): 95 % 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444208" y="2010025"/>
                  <a:ext cx="111554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RC: 90 % 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306706" y="2889494"/>
                  <a:ext cx="1320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RC: 80 % 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1587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928" t="29704" r="12935" b="23570"/>
              <a:stretch>
                <a:fillRect/>
              </a:stretch>
            </p:blipFill>
            <p:spPr bwMode="auto">
              <a:xfrm>
                <a:off x="1121731" y="102983"/>
                <a:ext cx="6853376" cy="5886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2339752" y="3501008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(w</a:t>
              </a:r>
              <a:r>
                <a:rPr kumimoji="1" lang="en-US" altLang="ja-JP" sz="1600" baseline="-25000" dirty="0" smtClean="0">
                  <a:latin typeface="Arial" pitchFamily="34" charset="0"/>
                  <a:cs typeface="Arial" pitchFamily="34" charset="0"/>
                </a:rPr>
                <a:t>av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=</a:t>
              </a:r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 8.8 %)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27984" y="263691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(9.2%)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16216" y="249289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(9.1%)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3861048"/>
              <a:ext cx="2736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w</a:t>
              </a:r>
              <a:r>
                <a:rPr kumimoji="1" lang="en-US" altLang="ja-JP" sz="1600" baseline="-25000" dirty="0" smtClean="0">
                  <a:latin typeface="Arial" pitchFamily="34" charset="0"/>
                  <a:cs typeface="Arial" pitchFamily="34" charset="0"/>
                </a:rPr>
                <a:t>av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=</a:t>
              </a:r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 Average water content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748" y="5943600"/>
            <a:ext cx="90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Averaged relative degree of compaction increases from </a:t>
            </a:r>
            <a:r>
              <a:rPr lang="en-US" altLang="ja-JP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82-88%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1" lang="ja-JP" alt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23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482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en-US" altLang="ja-JP" sz="2800" b="1" u="sng" dirty="0">
                <a:solidFill>
                  <a:srgbClr val="C00000"/>
                </a:solidFill>
              </a:rPr>
              <a:t>Characteristics of Degree of Compaction and Stiffness of Two Different Embankment Slopes: A Case Study</a:t>
            </a:r>
            <a:endParaRPr kumimoji="1" lang="ja-JP" alt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b="1" smtClean="0">
                <a:solidFill>
                  <a:schemeClr val="tx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2</a:t>
            </a:fld>
            <a:endParaRPr kumimoji="1" lang="ja-JP" altLang="en-US" b="1" dirty="0">
              <a:solidFill>
                <a:schemeClr val="tx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252536" y="1087277"/>
            <a:ext cx="9266626" cy="5269073"/>
            <a:chOff x="-186228" y="1485262"/>
            <a:chExt cx="8893813" cy="4083696"/>
          </a:xfrm>
        </p:grpSpPr>
        <p:graphicFrame>
          <p:nvGraphicFramePr>
            <p:cNvPr id="26" name="Diagram 25"/>
            <p:cNvGraphicFramePr/>
            <p:nvPr>
              <p:extLst>
                <p:ext uri="{D42A27DB-BD31-4B8C-83A1-F6EECF244321}">
                  <p14:modId xmlns:p14="http://schemas.microsoft.com/office/powerpoint/2010/main" val="112334016"/>
                </p:ext>
              </p:extLst>
            </p:nvPr>
          </p:nvGraphicFramePr>
          <p:xfrm>
            <a:off x="-186228" y="2381518"/>
            <a:ext cx="2418885" cy="16281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21" name="Diagram 20"/>
            <p:cNvGraphicFramePr/>
            <p:nvPr>
              <p:extLst>
                <p:ext uri="{D42A27DB-BD31-4B8C-83A1-F6EECF244321}">
                  <p14:modId xmlns:p14="http://schemas.microsoft.com/office/powerpoint/2010/main" val="3627813791"/>
                </p:ext>
              </p:extLst>
            </p:nvPr>
          </p:nvGraphicFramePr>
          <p:xfrm>
            <a:off x="2620883" y="1485262"/>
            <a:ext cx="6086702" cy="40836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8691" y="0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8371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138436" y="6122914"/>
            <a:ext cx="657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Average soil stiffness </a:t>
            </a:r>
            <a:r>
              <a:rPr lang="en-US" altLang="ja-JP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slightly </a:t>
            </a:r>
            <a:r>
              <a:rPr lang="en-US" altLang="ja-JP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increased.</a:t>
            </a:r>
            <a:endParaRPr kumimoji="1" lang="ja-JP" altLang="en-US" sz="2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1246340" y="178764"/>
            <a:ext cx="6710036" cy="5751020"/>
            <a:chOff x="1246340" y="178764"/>
            <a:chExt cx="6710036" cy="5751020"/>
          </a:xfrm>
        </p:grpSpPr>
        <p:grpSp>
          <p:nvGrpSpPr>
            <p:cNvPr id="4" name="Group 6"/>
            <p:cNvGrpSpPr/>
            <p:nvPr/>
          </p:nvGrpSpPr>
          <p:grpSpPr>
            <a:xfrm>
              <a:off x="1246340" y="178764"/>
              <a:ext cx="6710036" cy="5751020"/>
              <a:chOff x="1246340" y="178764"/>
              <a:chExt cx="6710036" cy="5751020"/>
            </a:xfrm>
          </p:grpSpPr>
          <p:pic>
            <p:nvPicPr>
              <p:cNvPr id="12595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930" t="29519" r="12935" b="24452"/>
              <a:stretch>
                <a:fillRect/>
              </a:stretch>
            </p:blipFill>
            <p:spPr bwMode="auto">
              <a:xfrm>
                <a:off x="1246340" y="178764"/>
                <a:ext cx="6710036" cy="5751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411760" y="2132856"/>
                <a:ext cx="388843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Slope-L:   Number of Tamping Blow  = 5</a:t>
                </a:r>
              </a:p>
              <a:p>
                <a:r>
                  <a:rPr lang="en-US" altLang="ja-JP" sz="1600" dirty="0" smtClean="0">
                    <a:latin typeface="Arial" pitchFamily="34" charset="0"/>
                    <a:cs typeface="Arial" pitchFamily="34" charset="0"/>
                  </a:rPr>
                  <a:t>Slope-M: Number of Tamping Blow  = 15</a:t>
                </a:r>
              </a:p>
              <a:p>
                <a:r>
                  <a:rPr lang="en-US" altLang="ja-JP" sz="1600" dirty="0" smtClean="0">
                    <a:latin typeface="Arial" pitchFamily="34" charset="0"/>
                    <a:cs typeface="Arial" pitchFamily="34" charset="0"/>
                  </a:rPr>
                  <a:t>Slope-N:  Number of Tamping Blow  = 30</a:t>
                </a:r>
                <a:endParaRPr kumimoji="1" lang="ja-JP" altLang="en-US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12"/>
            <p:cNvGrpSpPr/>
            <p:nvPr/>
          </p:nvGrpSpPr>
          <p:grpSpPr>
            <a:xfrm>
              <a:off x="2384464" y="1628800"/>
              <a:ext cx="5139864" cy="3411672"/>
              <a:chOff x="2384464" y="1628800"/>
              <a:chExt cx="5139864" cy="341167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384464" y="4701918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(w</a:t>
                </a:r>
                <a:r>
                  <a:rPr kumimoji="1" lang="en-US" altLang="ja-JP" sz="1600" baseline="-25000" dirty="0" smtClean="0">
                    <a:latin typeface="Arial" pitchFamily="34" charset="0"/>
                    <a:cs typeface="Arial" pitchFamily="34" charset="0"/>
                  </a:rPr>
                  <a:t>av</a:t>
                </a:r>
                <a:r>
                  <a:rPr lang="en-US" altLang="ja-JP" sz="1600" dirty="0" smtClean="0"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 8.8 %) </a:t>
                </a:r>
                <a:endParaRPr kumimoji="1" lang="ja-JP" alt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27984" y="4293096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(9.2%) </a:t>
                </a:r>
                <a:endParaRPr kumimoji="1" lang="ja-JP" alt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16216" y="4077072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(9.1%) </a:t>
                </a:r>
                <a:endParaRPr kumimoji="1" lang="ja-JP" alt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411760" y="1628800"/>
                <a:ext cx="27363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w</a:t>
                </a:r>
                <a:r>
                  <a:rPr kumimoji="1" lang="en-US" altLang="ja-JP" sz="1600" baseline="-25000" dirty="0" smtClean="0">
                    <a:latin typeface="Arial" pitchFamily="34" charset="0"/>
                    <a:cs typeface="Arial" pitchFamily="34" charset="0"/>
                  </a:rPr>
                  <a:t>av</a:t>
                </a:r>
                <a:r>
                  <a:rPr lang="en-US" altLang="ja-JP" sz="1600" dirty="0" smtClean="0"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kumimoji="1" lang="en-US" altLang="ja-JP" sz="1600" dirty="0" smtClean="0">
                    <a:latin typeface="Arial" pitchFamily="34" charset="0"/>
                    <a:cs typeface="Arial" pitchFamily="34" charset="0"/>
                  </a:rPr>
                  <a:t> Average water content </a:t>
                </a:r>
                <a:endParaRPr kumimoji="1" lang="ja-JP" altLang="en-US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6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72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21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Group 142"/>
          <p:cNvGrpSpPr/>
          <p:nvPr/>
        </p:nvGrpSpPr>
        <p:grpSpPr>
          <a:xfrm>
            <a:off x="611560" y="476672"/>
            <a:ext cx="7632848" cy="5607449"/>
            <a:chOff x="2195736" y="620688"/>
            <a:chExt cx="4968552" cy="348344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5736" y="2132856"/>
              <a:ext cx="230425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2060848"/>
              <a:ext cx="230425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35"/>
            <p:cNvGrpSpPr/>
            <p:nvPr/>
          </p:nvGrpSpPr>
          <p:grpSpPr>
            <a:xfrm>
              <a:off x="2483768" y="620688"/>
              <a:ext cx="3496151" cy="744275"/>
              <a:chOff x="611560" y="2852936"/>
              <a:chExt cx="3496151" cy="744275"/>
            </a:xfrm>
          </p:grpSpPr>
          <p:grpSp>
            <p:nvGrpSpPr>
              <p:cNvPr id="4" name="Group 32"/>
              <p:cNvGrpSpPr>
                <a:grpSpLocks noChangeAspect="1"/>
              </p:cNvGrpSpPr>
              <p:nvPr/>
            </p:nvGrpSpPr>
            <p:grpSpPr>
              <a:xfrm>
                <a:off x="611560" y="2852936"/>
                <a:ext cx="1434954" cy="744275"/>
                <a:chOff x="755576" y="1916832"/>
                <a:chExt cx="2304256" cy="1224136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755576" y="1916832"/>
                  <a:ext cx="2304256" cy="12241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04231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271936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 37"/>
              <p:cNvGrpSpPr>
                <a:grpSpLocks noChangeAspect="1"/>
              </p:cNvGrpSpPr>
              <p:nvPr/>
            </p:nvGrpSpPr>
            <p:grpSpPr>
              <a:xfrm>
                <a:off x="2600488" y="2924944"/>
                <a:ext cx="1502217" cy="669849"/>
                <a:chOff x="713706" y="1916831"/>
                <a:chExt cx="2304256" cy="1224137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713706" y="1916831"/>
                  <a:ext cx="2304256" cy="122413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1504231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271936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65"/>
              <p:cNvGrpSpPr/>
              <p:nvPr/>
            </p:nvGrpSpPr>
            <p:grpSpPr>
              <a:xfrm>
                <a:off x="2600488" y="2963247"/>
                <a:ext cx="1507223" cy="497621"/>
                <a:chOff x="3555880" y="2793781"/>
                <a:chExt cx="1936245" cy="654764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3555880" y="2802214"/>
                  <a:ext cx="6495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L2</a:t>
                  </a:r>
                </a:p>
                <a:p>
                  <a:pPr algn="ctr"/>
                  <a:r>
                    <a:rPr kumimoji="1" lang="en-US" altLang="ja-JP" dirty="0" smtClean="0"/>
                    <a:t>12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11959" y="2793781"/>
                  <a:ext cx="6495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M2</a:t>
                  </a:r>
                </a:p>
                <a:p>
                  <a:pPr algn="ctr"/>
                  <a:r>
                    <a:rPr kumimoji="1" lang="en-US" altLang="ja-JP" dirty="0" smtClean="0"/>
                    <a:t>24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842587" y="2799114"/>
                  <a:ext cx="649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N2</a:t>
                  </a:r>
                </a:p>
                <a:p>
                  <a:pPr algn="ctr"/>
                  <a:r>
                    <a:rPr kumimoji="1" lang="en-US" altLang="ja-JP" dirty="0" smtClean="0"/>
                    <a:t>50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</p:grpSp>
          <p:grpSp>
            <p:nvGrpSpPr>
              <p:cNvPr id="7" name="Group 66"/>
              <p:cNvGrpSpPr/>
              <p:nvPr/>
            </p:nvGrpSpPr>
            <p:grpSpPr>
              <a:xfrm>
                <a:off x="619004" y="2933812"/>
                <a:ext cx="1442629" cy="502504"/>
                <a:chOff x="3582977" y="2834387"/>
                <a:chExt cx="1853265" cy="661189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3582977" y="2834387"/>
                  <a:ext cx="5325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L</a:t>
                  </a:r>
                </a:p>
                <a:p>
                  <a:pPr algn="ctr"/>
                  <a:r>
                    <a:rPr kumimoji="1" lang="en-US" altLang="ja-JP" dirty="0" smtClean="0"/>
                    <a:t>5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163014" y="2843912"/>
                  <a:ext cx="649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M</a:t>
                  </a:r>
                </a:p>
                <a:p>
                  <a:pPr algn="ctr"/>
                  <a:r>
                    <a:rPr kumimoji="1" lang="en-US" altLang="ja-JP" dirty="0" smtClean="0"/>
                    <a:t>15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786704" y="2849245"/>
                  <a:ext cx="649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N</a:t>
                  </a:r>
                </a:p>
                <a:p>
                  <a:pPr algn="ctr"/>
                  <a:r>
                    <a:rPr kumimoji="1" lang="en-US" altLang="ja-JP" dirty="0" smtClean="0"/>
                    <a:t>30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</p:grpSp>
        </p:grpSp>
        <p:sp>
          <p:nvSpPr>
            <p:cNvPr id="171" name="Right Arrow 170"/>
            <p:cNvSpPr/>
            <p:nvPr/>
          </p:nvSpPr>
          <p:spPr>
            <a:xfrm rot="7857589">
              <a:off x="4229110" y="1674649"/>
              <a:ext cx="792088" cy="2160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Right Arrow 136"/>
            <p:cNvSpPr/>
            <p:nvPr/>
          </p:nvSpPr>
          <p:spPr>
            <a:xfrm>
              <a:off x="3954992" y="836712"/>
              <a:ext cx="504056" cy="23490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738412" y="3874696"/>
              <a:ext cx="831098" cy="2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New slopes</a:t>
              </a:r>
              <a:endParaRPr kumimoji="1" lang="ja-JP" altLang="en-US" b="1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360320" y="3847400"/>
              <a:ext cx="807850" cy="2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Settlement</a:t>
              </a:r>
              <a:endParaRPr kumimoji="1" lang="ja-JP" altLang="en-US" b="1" dirty="0"/>
            </a:p>
          </p:txBody>
        </p:sp>
        <p:sp>
          <p:nvSpPr>
            <p:cNvPr id="142" name="Right Arrow 141"/>
            <p:cNvSpPr/>
            <p:nvPr/>
          </p:nvSpPr>
          <p:spPr>
            <a:xfrm rot="2623636">
              <a:off x="5040868" y="1615630"/>
              <a:ext cx="792088" cy="2160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34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233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34719" y="843186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H=50 cm</a:t>
            </a:r>
          </a:p>
          <a:p>
            <a:pPr algn="ctr"/>
            <a:r>
              <a:rPr lang="en-US" altLang="ja-JP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Height of tamping</a:t>
            </a:r>
            <a:endParaRPr kumimoji="1" lang="ja-JP" altLang="en-US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01521"/>
            <a:ext cx="79909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l"/>
            </a:pPr>
            <a:r>
              <a:rPr lang="en-US" altLang="ja-JP" sz="23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Increasing </a:t>
            </a:r>
            <a:r>
              <a:rPr lang="en-US" altLang="ja-JP" sz="23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degree of compaction increased stiffness.</a:t>
            </a:r>
            <a:endParaRPr kumimoji="1" lang="ja-JP" altLang="en-US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13368" y="41867"/>
            <a:ext cx="5067854" cy="4032446"/>
            <a:chOff x="8200" y="260648"/>
            <a:chExt cx="3960440" cy="3384376"/>
          </a:xfrm>
        </p:grpSpPr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5980" t="28102" r="11800" b="22979"/>
            <a:stretch>
              <a:fillRect/>
            </a:stretch>
          </p:blipFill>
          <p:spPr bwMode="auto">
            <a:xfrm>
              <a:off x="8200" y="260648"/>
              <a:ext cx="3960440" cy="33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890067" y="1264776"/>
              <a:ext cx="9220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 dirty="0" err="1" smtClean="0">
                  <a:latin typeface="Arial" pitchFamily="34" charset="0"/>
                  <a:cs typeface="Arial" pitchFamily="34" charset="0"/>
                </a:rPr>
                <a:t>W</a:t>
              </a:r>
              <a:r>
                <a:rPr kumimoji="1" lang="en-US" altLang="ja-JP" sz="1050" baseline="-25000" dirty="0" err="1" smtClean="0">
                  <a:latin typeface="Arial" pitchFamily="34" charset="0"/>
                  <a:cs typeface="Arial" pitchFamily="34" charset="0"/>
                </a:rPr>
                <a:t>opt</a:t>
              </a:r>
              <a:r>
                <a:rPr kumimoji="1" lang="en-US" altLang="ja-JP" sz="1050" baseline="-25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ja-JP" sz="1050" dirty="0" smtClean="0">
                  <a:latin typeface="Arial" pitchFamily="34" charset="0"/>
                  <a:cs typeface="Arial" pitchFamily="34" charset="0"/>
                </a:rPr>
                <a:t>= 8.7 %</a:t>
              </a:r>
              <a:endParaRPr kumimoji="1" lang="ja-JP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4866725" y="1676841"/>
            <a:ext cx="4277275" cy="3802022"/>
            <a:chOff x="5076056" y="260648"/>
            <a:chExt cx="3888432" cy="345638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475" t="27061" r="11800" b="22979"/>
            <a:stretch>
              <a:fillRect/>
            </a:stretch>
          </p:blipFill>
          <p:spPr bwMode="auto">
            <a:xfrm>
              <a:off x="5076056" y="260648"/>
              <a:ext cx="3888432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5868144" y="1374884"/>
              <a:ext cx="9220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 dirty="0" err="1" smtClean="0">
                  <a:latin typeface="Arial" pitchFamily="34" charset="0"/>
                  <a:cs typeface="Arial" pitchFamily="34" charset="0"/>
                </a:rPr>
                <a:t>W</a:t>
              </a:r>
              <a:r>
                <a:rPr kumimoji="1" lang="en-US" altLang="ja-JP" sz="1050" baseline="-25000" dirty="0" err="1" smtClean="0">
                  <a:latin typeface="Arial" pitchFamily="34" charset="0"/>
                  <a:cs typeface="Arial" pitchFamily="34" charset="0"/>
                </a:rPr>
                <a:t>opt</a:t>
              </a:r>
              <a:r>
                <a:rPr kumimoji="1" lang="en-US" altLang="ja-JP" sz="1050" baseline="-25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ja-JP" sz="1050" dirty="0" smtClean="0">
                  <a:latin typeface="Arial" pitchFamily="34" charset="0"/>
                  <a:cs typeface="Arial" pitchFamily="34" charset="0"/>
                </a:rPr>
                <a:t>= 8.7 %</a:t>
              </a:r>
              <a:endParaRPr kumimoji="1" lang="ja-JP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22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5" name="Date Placeholder 29"/>
          <p:cNvSpPr>
            <a:spLocks noGrp="1"/>
          </p:cNvSpPr>
          <p:nvPr>
            <p:ph type="dt" sz="half" idx="10"/>
          </p:nvPr>
        </p:nvSpPr>
        <p:spPr>
          <a:xfrm>
            <a:off x="48286" y="6386836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78791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0" y="350100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R-1: Number of Passing = 8</a:t>
            </a:r>
          </a:p>
          <a:p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R-2: Number of Passing = 16</a:t>
            </a:r>
          </a:p>
          <a:p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R-3: Number of Passing = 30</a:t>
            </a:r>
            <a:endParaRPr kumimoji="1" lang="ja-JP" alt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9492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Average dry density improved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between </a:t>
            </a:r>
            <a:r>
              <a:rPr lang="en-US" altLang="ja-JP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90-95%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1259632" y="78723"/>
            <a:ext cx="6589720" cy="5798549"/>
            <a:chOff x="1259632" y="78723"/>
            <a:chExt cx="6589720" cy="5798549"/>
          </a:xfrm>
        </p:grpSpPr>
        <p:grpSp>
          <p:nvGrpSpPr>
            <p:cNvPr id="3" name="Group 17"/>
            <p:cNvGrpSpPr/>
            <p:nvPr/>
          </p:nvGrpSpPr>
          <p:grpSpPr>
            <a:xfrm>
              <a:off x="1259632" y="78723"/>
              <a:ext cx="6589720" cy="5798549"/>
              <a:chOff x="1259632" y="78723"/>
              <a:chExt cx="6589720" cy="5798549"/>
            </a:xfrm>
          </p:grpSpPr>
          <p:pic>
            <p:nvPicPr>
              <p:cNvPr id="63489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932" t="29272" r="13937" b="24699"/>
              <a:stretch>
                <a:fillRect/>
              </a:stretch>
            </p:blipFill>
            <p:spPr bwMode="auto">
              <a:xfrm>
                <a:off x="1259632" y="78723"/>
                <a:ext cx="6589720" cy="5798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8"/>
              <p:cNvGrpSpPr/>
              <p:nvPr/>
            </p:nvGrpSpPr>
            <p:grpSpPr>
              <a:xfrm>
                <a:off x="2195736" y="1498224"/>
                <a:ext cx="5522651" cy="389888"/>
                <a:chOff x="1956184" y="1673512"/>
                <a:chExt cx="5666667" cy="389888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1956184" y="2033551"/>
                  <a:ext cx="5630272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4282962" y="1673512"/>
                  <a:ext cx="3339889" cy="389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Relative Compaction (RC): 95 % 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5" name="Group 11"/>
              <p:cNvGrpSpPr/>
              <p:nvPr/>
            </p:nvGrpSpPr>
            <p:grpSpPr>
              <a:xfrm>
                <a:off x="2195736" y="1975192"/>
                <a:ext cx="5616624" cy="356272"/>
                <a:chOff x="3369712" y="2471564"/>
                <a:chExt cx="5870807" cy="3093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369712" y="2780928"/>
                  <a:ext cx="5774288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8059350" y="2471564"/>
                  <a:ext cx="1181169" cy="293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RC: 90 % 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" name="Group 14"/>
              <p:cNvGrpSpPr/>
              <p:nvPr/>
            </p:nvGrpSpPr>
            <p:grpSpPr>
              <a:xfrm>
                <a:off x="2182087" y="2983606"/>
                <a:ext cx="5616625" cy="338554"/>
                <a:chOff x="3369712" y="2513925"/>
                <a:chExt cx="5812416" cy="293979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369712" y="2780928"/>
                  <a:ext cx="5774288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8074808" y="2513925"/>
                  <a:ext cx="1107320" cy="293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Arial" pitchFamily="34" charset="0"/>
                      <a:cs typeface="Arial" pitchFamily="34" charset="0"/>
                    </a:rPr>
                    <a:t>RC: 80 % </a:t>
                  </a:r>
                  <a:endParaRPr kumimoji="1" lang="ja-JP" alt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2349632" y="1975192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(w</a:t>
              </a:r>
              <a:r>
                <a:rPr kumimoji="1" lang="en-US" altLang="ja-JP" sz="1600" baseline="-25000" dirty="0" smtClean="0">
                  <a:latin typeface="Arial" pitchFamily="34" charset="0"/>
                  <a:cs typeface="Arial" pitchFamily="34" charset="0"/>
                </a:rPr>
                <a:t>av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=</a:t>
              </a:r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 6.6 %)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08192" y="191683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(10.6 %)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62000" y="191683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(10.7 %)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39752" y="723760"/>
              <a:ext cx="2736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w</a:t>
              </a:r>
              <a:r>
                <a:rPr kumimoji="1" lang="en-US" altLang="ja-JP" sz="1600" baseline="-25000" dirty="0" smtClean="0">
                  <a:latin typeface="Arial" pitchFamily="34" charset="0"/>
                  <a:cs typeface="Arial" pitchFamily="34" charset="0"/>
                </a:rPr>
                <a:t>av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=</a:t>
              </a:r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 Average water content </a:t>
              </a:r>
              <a:endParaRPr kumimoji="1" lang="ja-JP" altLang="en-US" sz="16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28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13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ja-JP" sz="3600" b="1" u="sng" dirty="0" smtClean="0">
                <a:solidFill>
                  <a:srgbClr val="C00000"/>
                </a:solidFill>
              </a:rPr>
              <a:t>Monitoring as a Time Effect</a:t>
            </a:r>
            <a:endParaRPr kumimoji="1" lang="ja-JP" altLang="en-US" sz="3600" b="1" u="sng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258888" y="765175"/>
          <a:ext cx="7021512" cy="489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ｸﾞﾗﾌ" r:id="rId3" imgW="4129920" imgH="2877120" progId="Origin50.Graph">
                  <p:embed/>
                </p:oleObj>
              </mc:Choice>
              <mc:Fallback>
                <p:oleObj name="ｸﾞﾗﾌ" r:id="rId3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765175"/>
                        <a:ext cx="7021512" cy="489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58476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Quality </a:t>
            </a:r>
            <a:r>
              <a:rPr lang="en-US" altLang="ja-JP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improves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with negligible fluctuations of water content.</a:t>
            </a:r>
            <a:endParaRPr lang="ja-JP" alt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821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pic>
        <p:nvPicPr>
          <p:cNvPr id="6" name="Picture 5" descr="SDXTMPPPT01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799" y="764704"/>
            <a:ext cx="8270673" cy="5632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9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34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26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323850" y="115888"/>
          <a:ext cx="8594725" cy="598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ｸﾞﾗﾌ" r:id="rId3" imgW="4129920" imgH="2877120" progId="Origin50.Graph">
                  <p:embed/>
                </p:oleObj>
              </mc:Choice>
              <mc:Fallback>
                <p:oleObj name="ｸﾞﾗﾌ" r:id="rId3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5888"/>
                        <a:ext cx="8594725" cy="598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9047" y="6110710"/>
            <a:ext cx="894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Rainfall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decreased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stiffness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43345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degree of compaction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543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9"/>
          <p:cNvGrpSpPr/>
          <p:nvPr/>
        </p:nvGrpSpPr>
        <p:grpSpPr>
          <a:xfrm>
            <a:off x="132014" y="853131"/>
            <a:ext cx="8201939" cy="5816229"/>
            <a:chOff x="60762" y="116632"/>
            <a:chExt cx="8543686" cy="6058572"/>
          </a:xfrm>
        </p:grpSpPr>
        <p:grpSp>
          <p:nvGrpSpPr>
            <p:cNvPr id="3" name="Group 168"/>
            <p:cNvGrpSpPr/>
            <p:nvPr/>
          </p:nvGrpSpPr>
          <p:grpSpPr>
            <a:xfrm>
              <a:off x="60762" y="3024239"/>
              <a:ext cx="8543686" cy="3150965"/>
              <a:chOff x="60762" y="3024239"/>
              <a:chExt cx="8543686" cy="3150965"/>
            </a:xfrm>
          </p:grpSpPr>
          <p:grpSp>
            <p:nvGrpSpPr>
              <p:cNvPr id="4" name="Group 135"/>
              <p:cNvGrpSpPr/>
              <p:nvPr/>
            </p:nvGrpSpPr>
            <p:grpSpPr>
              <a:xfrm>
                <a:off x="60762" y="3024239"/>
                <a:ext cx="2741333" cy="3132727"/>
                <a:chOff x="60762" y="2240489"/>
                <a:chExt cx="2741333" cy="3132727"/>
              </a:xfrm>
            </p:grpSpPr>
            <p:grpSp>
              <p:nvGrpSpPr>
                <p:cNvPr id="5" name="Group 106"/>
                <p:cNvGrpSpPr/>
                <p:nvPr/>
              </p:nvGrpSpPr>
              <p:grpSpPr>
                <a:xfrm>
                  <a:off x="155762" y="2924944"/>
                  <a:ext cx="2646333" cy="2448272"/>
                  <a:chOff x="3875670" y="1844824"/>
                  <a:chExt cx="2646333" cy="2448272"/>
                </a:xfrm>
              </p:grpSpPr>
              <p:grpSp>
                <p:nvGrpSpPr>
                  <p:cNvPr id="6" name="Group 89"/>
                  <p:cNvGrpSpPr/>
                  <p:nvPr/>
                </p:nvGrpSpPr>
                <p:grpSpPr>
                  <a:xfrm>
                    <a:off x="3875670" y="1844824"/>
                    <a:ext cx="2645575" cy="731955"/>
                    <a:chOff x="3875670" y="1844824"/>
                    <a:chExt cx="2645575" cy="731955"/>
                  </a:xfrm>
                </p:grpSpPr>
                <p:grpSp>
                  <p:nvGrpSpPr>
                    <p:cNvPr id="7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4" name="Right Triangle 7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79" name="Straight Arrow Connector 78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Arrow Connector 79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3875670" y="2037098"/>
                      <a:ext cx="100219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= 9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8" name="Group 90"/>
                  <p:cNvGrpSpPr/>
                  <p:nvPr/>
                </p:nvGrpSpPr>
                <p:grpSpPr>
                  <a:xfrm>
                    <a:off x="3875670" y="2697045"/>
                    <a:ext cx="2646333" cy="731955"/>
                    <a:chOff x="3874912" y="1844824"/>
                    <a:chExt cx="2646333" cy="731955"/>
                  </a:xfrm>
                </p:grpSpPr>
                <p:grpSp>
                  <p:nvGrpSpPr>
                    <p:cNvPr id="9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94" name="Straight Connector 93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6" name="Right Triangle 9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97" name="Straight Arrow Connector 96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Arrow Connector 97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3874912" y="2037098"/>
                      <a:ext cx="100219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9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0" name="Group 98"/>
                  <p:cNvGrpSpPr/>
                  <p:nvPr/>
                </p:nvGrpSpPr>
                <p:grpSpPr>
                  <a:xfrm>
                    <a:off x="3879460" y="3561141"/>
                    <a:ext cx="2642543" cy="731955"/>
                    <a:chOff x="3878702" y="1844824"/>
                    <a:chExt cx="2642543" cy="731955"/>
                  </a:xfrm>
                </p:grpSpPr>
                <p:grpSp>
                  <p:nvGrpSpPr>
                    <p:cNvPr id="11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02" name="Straight Connector 101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Straight Connector 102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4" name="Right Triangle 10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05" name="Straight Arrow Connector 104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Straight Arrow Connector 105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01" name="TextBox 100"/>
                    <p:cNvSpPr txBox="1"/>
                    <p:nvPr/>
                  </p:nvSpPr>
                  <p:spPr>
                    <a:xfrm>
                      <a:off x="3878702" y="2037098"/>
                      <a:ext cx="100219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7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09" name="TextBox 108"/>
                <p:cNvSpPr txBox="1"/>
                <p:nvPr/>
              </p:nvSpPr>
              <p:spPr>
                <a:xfrm>
                  <a:off x="60762" y="2240489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Settlement</a:t>
                  </a:r>
                </a:p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L2: 12</a:t>
                  </a:r>
                  <a:r>
                    <a:rPr kumimoji="1" lang="ja-JP" altLang="en-US" b="1" smtClean="0">
                      <a:latin typeface="Arial" pitchFamily="34" charset="0"/>
                      <a:cs typeface="Arial" pitchFamily="34" charset="0"/>
                    </a:rPr>
                    <a:t>回</a:t>
                  </a:r>
                  <a:endParaRPr kumimoji="1" lang="ja-JP" alt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" name="Group 136"/>
              <p:cNvGrpSpPr/>
              <p:nvPr/>
            </p:nvGrpSpPr>
            <p:grpSpPr>
              <a:xfrm>
                <a:off x="2964074" y="3030602"/>
                <a:ext cx="2760054" cy="3134702"/>
                <a:chOff x="2964074" y="2250389"/>
                <a:chExt cx="2760054" cy="3134702"/>
              </a:xfrm>
            </p:grpSpPr>
            <p:grpSp>
              <p:nvGrpSpPr>
                <p:cNvPr id="13" name="Group 109"/>
                <p:cNvGrpSpPr/>
                <p:nvPr/>
              </p:nvGrpSpPr>
              <p:grpSpPr>
                <a:xfrm>
                  <a:off x="2964074" y="2936819"/>
                  <a:ext cx="2760054" cy="2448272"/>
                  <a:chOff x="3761949" y="1844824"/>
                  <a:chExt cx="2760054" cy="2448272"/>
                </a:xfrm>
              </p:grpSpPr>
              <p:grpSp>
                <p:nvGrpSpPr>
                  <p:cNvPr id="14" name="Group 89"/>
                  <p:cNvGrpSpPr/>
                  <p:nvPr/>
                </p:nvGrpSpPr>
                <p:grpSpPr>
                  <a:xfrm>
                    <a:off x="3773824" y="1844824"/>
                    <a:ext cx="2747421" cy="731955"/>
                    <a:chOff x="3773824" y="1844824"/>
                    <a:chExt cx="2747421" cy="731955"/>
                  </a:xfrm>
                </p:grpSpPr>
                <p:grpSp>
                  <p:nvGrpSpPr>
                    <p:cNvPr id="15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30" name="Straight Connector 129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Straight Connector 130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2" name="Right Triangle 13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33" name="Straight Arrow Connector 132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Straight Arrow Connector 133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3773824" y="2037098"/>
                      <a:ext cx="110466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= 11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90"/>
                  <p:cNvGrpSpPr/>
                  <p:nvPr/>
                </p:nvGrpSpPr>
                <p:grpSpPr>
                  <a:xfrm>
                    <a:off x="3773824" y="2697045"/>
                    <a:ext cx="2748179" cy="731955"/>
                    <a:chOff x="3773066" y="1844824"/>
                    <a:chExt cx="2748179" cy="731955"/>
                  </a:xfrm>
                </p:grpSpPr>
                <p:grpSp>
                  <p:nvGrpSpPr>
                    <p:cNvPr id="17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23" name="Straight Connector 122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5" name="Right Triangle 12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26" name="Straight Arrow Connector 125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Straight Arrow Connector 126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2" name="TextBox 121"/>
                    <p:cNvSpPr txBox="1"/>
                    <p:nvPr/>
                  </p:nvSpPr>
                  <p:spPr>
                    <a:xfrm>
                      <a:off x="3773066" y="2037098"/>
                      <a:ext cx="110466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11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98"/>
                  <p:cNvGrpSpPr/>
                  <p:nvPr/>
                </p:nvGrpSpPr>
                <p:grpSpPr>
                  <a:xfrm>
                    <a:off x="3761949" y="3561141"/>
                    <a:ext cx="2760054" cy="731955"/>
                    <a:chOff x="3761191" y="1844824"/>
                    <a:chExt cx="2760054" cy="731955"/>
                  </a:xfrm>
                </p:grpSpPr>
                <p:grpSp>
                  <p:nvGrpSpPr>
                    <p:cNvPr id="19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16" name="Straight Connector 115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Straight Connector 116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8" name="Right Triangle 11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19" name="Straight Arrow Connector 118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Straight Arrow Connector 119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5" name="TextBox 114"/>
                    <p:cNvSpPr txBox="1"/>
                    <p:nvPr/>
                  </p:nvSpPr>
                  <p:spPr>
                    <a:xfrm>
                      <a:off x="3761191" y="2037098"/>
                      <a:ext cx="11160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10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35" name="TextBox 134"/>
                <p:cNvSpPr txBox="1"/>
                <p:nvPr/>
              </p:nvSpPr>
              <p:spPr>
                <a:xfrm>
                  <a:off x="2987824" y="2250389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Settlement</a:t>
                  </a:r>
                </a:p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M2: 24</a:t>
                  </a:r>
                  <a:r>
                    <a:rPr kumimoji="1" lang="ja-JP" altLang="en-US" b="1" smtClean="0">
                      <a:latin typeface="Arial" pitchFamily="34" charset="0"/>
                      <a:cs typeface="Arial" pitchFamily="34" charset="0"/>
                    </a:rPr>
                    <a:t>回</a:t>
                  </a:r>
                  <a:endParaRPr kumimoji="1" lang="ja-JP" alt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0" name="Group 137"/>
              <p:cNvGrpSpPr/>
              <p:nvPr/>
            </p:nvGrpSpPr>
            <p:grpSpPr>
              <a:xfrm>
                <a:off x="5844394" y="3040502"/>
                <a:ext cx="2760054" cy="3134702"/>
                <a:chOff x="2964074" y="2250389"/>
                <a:chExt cx="2760054" cy="3134702"/>
              </a:xfrm>
            </p:grpSpPr>
            <p:grpSp>
              <p:nvGrpSpPr>
                <p:cNvPr id="21" name="Group 109"/>
                <p:cNvGrpSpPr/>
                <p:nvPr/>
              </p:nvGrpSpPr>
              <p:grpSpPr>
                <a:xfrm>
                  <a:off x="2964074" y="2936819"/>
                  <a:ext cx="2760054" cy="2448272"/>
                  <a:chOff x="3761949" y="1844824"/>
                  <a:chExt cx="2760054" cy="2448272"/>
                </a:xfrm>
              </p:grpSpPr>
              <p:grpSp>
                <p:nvGrpSpPr>
                  <p:cNvPr id="22" name="Group 89"/>
                  <p:cNvGrpSpPr/>
                  <p:nvPr/>
                </p:nvGrpSpPr>
                <p:grpSpPr>
                  <a:xfrm>
                    <a:off x="3773824" y="1844824"/>
                    <a:ext cx="2747421" cy="731955"/>
                    <a:chOff x="3773824" y="1844824"/>
                    <a:chExt cx="2747421" cy="731955"/>
                  </a:xfrm>
                </p:grpSpPr>
                <p:grpSp>
                  <p:nvGrpSpPr>
                    <p:cNvPr id="23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60" name="Straight Connector 159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" name="Straight Connector 160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62" name="Right Triangle 16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63" name="Straight Arrow Connector 162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" name="Straight Arrow Connector 163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9" name="TextBox 158"/>
                    <p:cNvSpPr txBox="1"/>
                    <p:nvPr/>
                  </p:nvSpPr>
                  <p:spPr>
                    <a:xfrm>
                      <a:off x="3773824" y="2037098"/>
                      <a:ext cx="11160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= 14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4" name="Group 90"/>
                  <p:cNvGrpSpPr/>
                  <p:nvPr/>
                </p:nvGrpSpPr>
                <p:grpSpPr>
                  <a:xfrm>
                    <a:off x="3773824" y="2697045"/>
                    <a:ext cx="2748179" cy="731955"/>
                    <a:chOff x="3773066" y="1844824"/>
                    <a:chExt cx="2748179" cy="731955"/>
                  </a:xfrm>
                </p:grpSpPr>
                <p:grpSp>
                  <p:nvGrpSpPr>
                    <p:cNvPr id="25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53" name="Straight Connector 152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Straight Connector 153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5" name="Right Triangle 15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56" name="Straight Arrow Connector 155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Straight Arrow Connector 156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2" name="TextBox 151"/>
                    <p:cNvSpPr txBox="1"/>
                    <p:nvPr/>
                  </p:nvSpPr>
                  <p:spPr>
                    <a:xfrm>
                      <a:off x="3773066" y="2037098"/>
                      <a:ext cx="11160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13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6" name="Group 98"/>
                  <p:cNvGrpSpPr/>
                  <p:nvPr/>
                </p:nvGrpSpPr>
                <p:grpSpPr>
                  <a:xfrm>
                    <a:off x="3761949" y="3561141"/>
                    <a:ext cx="2760054" cy="731955"/>
                    <a:chOff x="3761191" y="1844824"/>
                    <a:chExt cx="2760054" cy="731955"/>
                  </a:xfrm>
                </p:grpSpPr>
                <p:grpSp>
                  <p:nvGrpSpPr>
                    <p:cNvPr id="27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46" name="Straight Connector 145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8" name="Right Triangle 14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49" name="Straight Arrow Connector 148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Straight Arrow Connector 149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45" name="TextBox 144"/>
                    <p:cNvSpPr txBox="1"/>
                    <p:nvPr/>
                  </p:nvSpPr>
                  <p:spPr>
                    <a:xfrm>
                      <a:off x="3761191" y="2037098"/>
                      <a:ext cx="11160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13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40" name="TextBox 139"/>
                <p:cNvSpPr txBox="1"/>
                <p:nvPr/>
              </p:nvSpPr>
              <p:spPr>
                <a:xfrm>
                  <a:off x="2987824" y="2250389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Settlement</a:t>
                  </a:r>
                </a:p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N2: 50</a:t>
                  </a:r>
                  <a:r>
                    <a:rPr kumimoji="1" lang="ja-JP" altLang="en-US" b="1" smtClean="0">
                      <a:latin typeface="Arial" pitchFamily="34" charset="0"/>
                      <a:cs typeface="Arial" pitchFamily="34" charset="0"/>
                    </a:rPr>
                    <a:t>回</a:t>
                  </a:r>
                  <a:endParaRPr kumimoji="1" lang="ja-JP" alt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9" name="Group 167"/>
            <p:cNvGrpSpPr/>
            <p:nvPr/>
          </p:nvGrpSpPr>
          <p:grpSpPr>
            <a:xfrm>
              <a:off x="184620" y="116632"/>
              <a:ext cx="5894512" cy="3006659"/>
              <a:chOff x="184620" y="116632"/>
              <a:chExt cx="5894512" cy="3006659"/>
            </a:xfrm>
          </p:grpSpPr>
          <p:grpSp>
            <p:nvGrpSpPr>
              <p:cNvPr id="33" name="Group 72"/>
              <p:cNvGrpSpPr/>
              <p:nvPr/>
            </p:nvGrpSpPr>
            <p:grpSpPr>
              <a:xfrm>
                <a:off x="184620" y="116632"/>
                <a:ext cx="4315372" cy="2179142"/>
                <a:chOff x="755582" y="836712"/>
                <a:chExt cx="4315372" cy="2179142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899592" y="1331476"/>
                  <a:ext cx="133882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ja-JP" altLang="ja-JP" b="1" smtClean="0">
                      <a:solidFill>
                        <a:srgbClr val="C00000"/>
                      </a:solidFill>
                    </a:rPr>
                    <a:t>前回の条件</a:t>
                  </a:r>
                  <a:endParaRPr lang="ja-JP" altLang="en-US" b="1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34" name="Group 71"/>
                <p:cNvGrpSpPr>
                  <a:grpSpLocks noChangeAspect="1"/>
                </p:cNvGrpSpPr>
                <p:nvPr/>
              </p:nvGrpSpPr>
              <p:grpSpPr>
                <a:xfrm>
                  <a:off x="755582" y="1196759"/>
                  <a:ext cx="4049730" cy="1819095"/>
                  <a:chOff x="755577" y="1196752"/>
                  <a:chExt cx="5202461" cy="2393546"/>
                </a:xfrm>
              </p:grpSpPr>
              <p:grpSp>
                <p:nvGrpSpPr>
                  <p:cNvPr id="37" name="Group 32"/>
                  <p:cNvGrpSpPr>
                    <a:grpSpLocks noChangeAspect="1"/>
                  </p:cNvGrpSpPr>
                  <p:nvPr/>
                </p:nvGrpSpPr>
                <p:grpSpPr>
                  <a:xfrm>
                    <a:off x="755577" y="1916833"/>
                    <a:ext cx="1843405" cy="979309"/>
                    <a:chOff x="755576" y="1916832"/>
                    <a:chExt cx="2304256" cy="1224136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755576" y="1916832"/>
                      <a:ext cx="2304256" cy="1224136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>
                      <a:off x="1504231" y="1916832"/>
                      <a:ext cx="0" cy="1224136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2271936" y="1916832"/>
                      <a:ext cx="0" cy="1224136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Group 37"/>
                  <p:cNvGrpSpPr>
                    <a:grpSpLocks noChangeAspect="1"/>
                  </p:cNvGrpSpPr>
                  <p:nvPr/>
                </p:nvGrpSpPr>
                <p:grpSpPr>
                  <a:xfrm>
                    <a:off x="3578290" y="2708920"/>
                    <a:ext cx="1929814" cy="881378"/>
                    <a:chOff x="755576" y="1916832"/>
                    <a:chExt cx="2304256" cy="1224136"/>
                  </a:xfrm>
                </p:grpSpPr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755576" y="1916832"/>
                      <a:ext cx="2304256" cy="1224136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40" name="Straight Connector 39"/>
                    <p:cNvCxnSpPr/>
                    <p:nvPr/>
                  </p:nvCxnSpPr>
                  <p:spPr>
                    <a:xfrm>
                      <a:off x="1504231" y="1916832"/>
                      <a:ext cx="0" cy="1224136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2271936" y="1916832"/>
                      <a:ext cx="0" cy="1224136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2" name="Group 45"/>
                  <p:cNvGrpSpPr>
                    <a:grpSpLocks noChangeAspect="1"/>
                  </p:cNvGrpSpPr>
                  <p:nvPr/>
                </p:nvGrpSpPr>
                <p:grpSpPr>
                  <a:xfrm>
                    <a:off x="3635896" y="1522885"/>
                    <a:ext cx="583684" cy="979309"/>
                    <a:chOff x="4355976" y="1268760"/>
                    <a:chExt cx="729605" cy="1224136"/>
                  </a:xfrm>
                </p:grpSpPr>
                <p:grpSp>
                  <p:nvGrpSpPr>
                    <p:cNvPr id="43" name="Group 41"/>
                    <p:cNvGrpSpPr/>
                    <p:nvPr/>
                  </p:nvGrpSpPr>
                  <p:grpSpPr>
                    <a:xfrm>
                      <a:off x="4355976" y="1268760"/>
                      <a:ext cx="720080" cy="1224136"/>
                      <a:chOff x="4355976" y="1196752"/>
                      <a:chExt cx="720080" cy="1224136"/>
                    </a:xfrm>
                  </p:grpSpPr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4355976" y="1196752"/>
                        <a:ext cx="720080" cy="1224136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>
                        <a:off x="5076056" y="1196752"/>
                        <a:ext cx="0" cy="1224136"/>
                      </a:xfrm>
                      <a:prstGeom prst="line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>
                      <a:off x="4355976" y="1700808"/>
                      <a:ext cx="720080" cy="0"/>
                    </a:xfrm>
                    <a:prstGeom prst="line">
                      <a:avLst/>
                    </a:prstGeom>
                    <a:ln w="3810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>
                      <a:off x="4365501" y="1954932"/>
                      <a:ext cx="720080" cy="0"/>
                    </a:xfrm>
                    <a:prstGeom prst="line">
                      <a:avLst/>
                    </a:prstGeom>
                    <a:ln w="3810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Group 55"/>
                  <p:cNvGrpSpPr/>
                  <p:nvPr/>
                </p:nvGrpSpPr>
                <p:grpSpPr>
                  <a:xfrm>
                    <a:off x="4067944" y="1196752"/>
                    <a:ext cx="1890094" cy="1118220"/>
                    <a:chOff x="4788024" y="942628"/>
                    <a:chExt cx="1890094" cy="1118220"/>
                  </a:xfrm>
                </p:grpSpPr>
                <p:cxnSp>
                  <p:nvCxnSpPr>
                    <p:cNvPr id="48" name="Curved Connector 47"/>
                    <p:cNvCxnSpPr>
                      <a:endCxn id="50" idx="1"/>
                    </p:cNvCxnSpPr>
                    <p:nvPr/>
                  </p:nvCxnSpPr>
                  <p:spPr>
                    <a:xfrm flipV="1">
                      <a:off x="4788024" y="1520788"/>
                      <a:ext cx="648072" cy="18002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19050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Left Bracket 49"/>
                    <p:cNvSpPr/>
                    <p:nvPr/>
                  </p:nvSpPr>
                  <p:spPr>
                    <a:xfrm>
                      <a:off x="5436096" y="1124744"/>
                      <a:ext cx="216024" cy="792088"/>
                    </a:xfrm>
                    <a:prstGeom prst="leftBracket">
                      <a:avLst/>
                    </a:prstGeom>
                    <a:ln w="28575">
                      <a:solidFill>
                        <a:srgbClr val="92D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47" name="Group 53"/>
                    <p:cNvGrpSpPr/>
                    <p:nvPr/>
                  </p:nvGrpSpPr>
                  <p:grpSpPr>
                    <a:xfrm>
                      <a:off x="5614020" y="942628"/>
                      <a:ext cx="1064098" cy="1118220"/>
                      <a:chOff x="5729461" y="942628"/>
                      <a:chExt cx="1064098" cy="1118220"/>
                    </a:xfrm>
                  </p:grpSpPr>
                  <p:sp>
                    <p:nvSpPr>
                      <p:cNvPr id="51" name="TextBox 50"/>
                      <p:cNvSpPr txBox="1"/>
                      <p:nvPr/>
                    </p:nvSpPr>
                    <p:spPr>
                      <a:xfrm>
                        <a:off x="5729461" y="942628"/>
                        <a:ext cx="90390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kumimoji="1" lang="en-US" altLang="ja-JP" dirty="0" smtClean="0"/>
                          <a:t>L’: 12</a:t>
                        </a:r>
                        <a:r>
                          <a:rPr kumimoji="1" lang="ja-JP" altLang="en-US" smtClean="0"/>
                          <a:t>回</a:t>
                        </a:r>
                        <a:endParaRPr kumimoji="1" lang="ja-JP" altLang="en-US"/>
                      </a:p>
                    </p:txBody>
                  </p:sp>
                  <p:sp>
                    <p:nvSpPr>
                      <p:cNvPr id="52" name="TextBox 51"/>
                      <p:cNvSpPr txBox="1"/>
                      <p:nvPr/>
                    </p:nvSpPr>
                    <p:spPr>
                      <a:xfrm>
                        <a:off x="5733653" y="1306860"/>
                        <a:ext cx="105990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kumimoji="1" lang="en-US" altLang="ja-JP" dirty="0" smtClean="0"/>
                          <a:t>M’: 2</a:t>
                        </a:r>
                        <a:r>
                          <a:rPr kumimoji="1" lang="ja-JP" altLang="en-US" smtClean="0"/>
                          <a:t>４回</a:t>
                        </a:r>
                        <a:endParaRPr kumimoji="1" lang="ja-JP" altLang="en-US"/>
                      </a:p>
                    </p:txBody>
                  </p:sp>
                  <p:sp>
                    <p:nvSpPr>
                      <p:cNvPr id="53" name="TextBox 52"/>
                      <p:cNvSpPr txBox="1"/>
                      <p:nvPr/>
                    </p:nvSpPr>
                    <p:spPr>
                      <a:xfrm>
                        <a:off x="5738986" y="1691516"/>
                        <a:ext cx="97174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kumimoji="1" lang="en-US" altLang="ja-JP" dirty="0" smtClean="0"/>
                          <a:t>N’: 50</a:t>
                        </a:r>
                        <a:r>
                          <a:rPr kumimoji="1" lang="ja-JP" altLang="en-US" smtClean="0"/>
                          <a:t>回</a:t>
                        </a:r>
                        <a:endParaRPr kumimoji="1" lang="ja-JP" altLang="en-US"/>
                      </a:p>
                    </p:txBody>
                  </p:sp>
                </p:grpSp>
              </p:grpSp>
              <p:sp>
                <p:nvSpPr>
                  <p:cNvPr id="61" name="Right Arrow 60"/>
                  <p:cNvSpPr/>
                  <p:nvPr/>
                </p:nvSpPr>
                <p:spPr>
                  <a:xfrm rot="20660869">
                    <a:off x="2706697" y="2078427"/>
                    <a:ext cx="878187" cy="242495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2" name="Right Arrow 61"/>
                  <p:cNvSpPr/>
                  <p:nvPr/>
                </p:nvSpPr>
                <p:spPr>
                  <a:xfrm rot="1187035">
                    <a:off x="2677260" y="2615547"/>
                    <a:ext cx="863085" cy="242495"/>
                  </a:xfrm>
                  <a:prstGeom prst="righ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49" name="Group 65"/>
                  <p:cNvGrpSpPr/>
                  <p:nvPr/>
                </p:nvGrpSpPr>
                <p:grpSpPr>
                  <a:xfrm>
                    <a:off x="3573413" y="2784256"/>
                    <a:ext cx="1936245" cy="661189"/>
                    <a:chOff x="3573413" y="2784256"/>
                    <a:chExt cx="1936245" cy="661189"/>
                  </a:xfrm>
                </p:grpSpPr>
                <p:sp>
                  <p:nvSpPr>
                    <p:cNvPr id="63" name="TextBox 62"/>
                    <p:cNvSpPr txBox="1"/>
                    <p:nvPr/>
                  </p:nvSpPr>
                  <p:spPr>
                    <a:xfrm>
                      <a:off x="3573413" y="2784256"/>
                      <a:ext cx="649537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 smtClean="0"/>
                        <a:t>L2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12</a:t>
                      </a:r>
                      <a:r>
                        <a:rPr kumimoji="1" lang="ja-JP" altLang="en-US" smtClean="0"/>
                        <a:t>回</a:t>
                      </a:r>
                      <a:endParaRPr kumimoji="1" lang="ja-JP" altLang="en-US"/>
                    </a:p>
                  </p:txBody>
                </p:sp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4211960" y="2793781"/>
                      <a:ext cx="649537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 smtClean="0"/>
                        <a:t>M2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24</a:t>
                      </a:r>
                      <a:r>
                        <a:rPr kumimoji="1" lang="ja-JP" altLang="en-US" smtClean="0"/>
                        <a:t>回</a:t>
                      </a:r>
                      <a:endParaRPr kumimoji="1" lang="ja-JP" altLang="en-US"/>
                    </a:p>
                  </p:txBody>
                </p:sp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4860120" y="2799114"/>
                      <a:ext cx="64953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 smtClean="0"/>
                        <a:t>N2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r>
                        <a:rPr kumimoji="1" lang="ja-JP" altLang="en-US" smtClean="0"/>
                        <a:t>回</a:t>
                      </a:r>
                      <a:endParaRPr kumimoji="1" lang="ja-JP" altLang="en-US"/>
                    </a:p>
                  </p:txBody>
                </p:sp>
              </p:grpSp>
              <p:grpSp>
                <p:nvGrpSpPr>
                  <p:cNvPr id="54" name="Group 66"/>
                  <p:cNvGrpSpPr/>
                  <p:nvPr/>
                </p:nvGrpSpPr>
                <p:grpSpPr>
                  <a:xfrm>
                    <a:off x="765140" y="2023249"/>
                    <a:ext cx="1853265" cy="661189"/>
                    <a:chOff x="3582977" y="2834387"/>
                    <a:chExt cx="1853265" cy="661189"/>
                  </a:xfrm>
                </p:grpSpPr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3582977" y="2834387"/>
                      <a:ext cx="53251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 smtClean="0"/>
                        <a:t>L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5</a:t>
                      </a:r>
                      <a:r>
                        <a:rPr kumimoji="1" lang="ja-JP" altLang="en-US" smtClean="0"/>
                        <a:t>回</a:t>
                      </a:r>
                      <a:endParaRPr kumimoji="1" lang="ja-JP" altLang="en-US"/>
                    </a:p>
                  </p:txBody>
                </p:sp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4163014" y="2843912"/>
                      <a:ext cx="64953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 smtClean="0"/>
                        <a:t>M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15</a:t>
                      </a:r>
                      <a:r>
                        <a:rPr kumimoji="1" lang="ja-JP" altLang="en-US" smtClean="0"/>
                        <a:t>回</a:t>
                      </a:r>
                      <a:endParaRPr kumimoji="1" lang="ja-JP" altLang="en-US"/>
                    </a:p>
                  </p:txBody>
                </p: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4786704" y="2849245"/>
                      <a:ext cx="64953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 smtClean="0"/>
                        <a:t>N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30</a:t>
                      </a:r>
                      <a:r>
                        <a:rPr kumimoji="1" lang="ja-JP" altLang="en-US" smtClean="0"/>
                        <a:t>回</a:t>
                      </a:r>
                      <a:endParaRPr kumimoji="1" lang="ja-JP" altLang="en-US"/>
                    </a:p>
                  </p:txBody>
                </p:sp>
              </p:grpSp>
            </p:grpSp>
            <p:sp>
              <p:nvSpPr>
                <p:cNvPr id="71" name="Rectangle 70"/>
                <p:cNvSpPr/>
                <p:nvPr/>
              </p:nvSpPr>
              <p:spPr>
                <a:xfrm>
                  <a:off x="2699792" y="836712"/>
                  <a:ext cx="23711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ja-JP" b="1" smtClean="0">
                      <a:solidFill>
                        <a:srgbClr val="C00000"/>
                      </a:solidFill>
                    </a:rPr>
                    <a:t>今回</a:t>
                  </a:r>
                  <a:r>
                    <a:rPr lang="ja-JP" altLang="en-US" b="1" smtClean="0">
                      <a:solidFill>
                        <a:srgbClr val="C00000"/>
                      </a:solidFill>
                    </a:rPr>
                    <a:t>の代わった載り面</a:t>
                  </a:r>
                  <a:endParaRPr lang="ja-JP" altLang="en-US" b="1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5" name="Group 166"/>
              <p:cNvGrpSpPr/>
              <p:nvPr/>
            </p:nvGrpSpPr>
            <p:grpSpPr>
              <a:xfrm>
                <a:off x="1299915" y="2293021"/>
                <a:ext cx="4779217" cy="830270"/>
                <a:chOff x="1299915" y="2293021"/>
                <a:chExt cx="4779217" cy="830270"/>
              </a:xfrm>
            </p:grpSpPr>
            <p:sp>
              <p:nvSpPr>
                <p:cNvPr id="108" name="Right Arrow 107"/>
                <p:cNvSpPr/>
                <p:nvPr/>
              </p:nvSpPr>
              <p:spPr>
                <a:xfrm rot="8113003">
                  <a:off x="1299915" y="2719232"/>
                  <a:ext cx="1302137" cy="241965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" name="Right Arrow 164"/>
                <p:cNvSpPr/>
                <p:nvPr/>
              </p:nvSpPr>
              <p:spPr>
                <a:xfrm rot="3469063">
                  <a:off x="2900248" y="2590704"/>
                  <a:ext cx="830270" cy="234903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" name="Right Arrow 165"/>
                <p:cNvSpPr/>
                <p:nvPr/>
              </p:nvSpPr>
              <p:spPr>
                <a:xfrm rot="1457003">
                  <a:off x="3870914" y="2625257"/>
                  <a:ext cx="2208218" cy="264880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56" name="Group 172"/>
          <p:cNvGrpSpPr/>
          <p:nvPr/>
        </p:nvGrpSpPr>
        <p:grpSpPr>
          <a:xfrm>
            <a:off x="3956143" y="963080"/>
            <a:ext cx="2737926" cy="1463040"/>
            <a:chOff x="3956143" y="392832"/>
            <a:chExt cx="2852006" cy="1524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76149" y="392832"/>
              <a:ext cx="2032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1" name="Right Arrow 170"/>
            <p:cNvSpPr/>
            <p:nvPr/>
          </p:nvSpPr>
          <p:spPr>
            <a:xfrm rot="19996204">
              <a:off x="3956143" y="1658955"/>
              <a:ext cx="830270" cy="23490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Group 174"/>
          <p:cNvGrpSpPr/>
          <p:nvPr/>
        </p:nvGrpSpPr>
        <p:grpSpPr>
          <a:xfrm>
            <a:off x="6178899" y="974914"/>
            <a:ext cx="2689309" cy="2237661"/>
            <a:chOff x="6178899" y="404664"/>
            <a:chExt cx="2801365" cy="233089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8264" y="404664"/>
              <a:ext cx="2032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4" name="Right Arrow 173"/>
            <p:cNvSpPr/>
            <p:nvPr/>
          </p:nvSpPr>
          <p:spPr>
            <a:xfrm rot="8113003">
              <a:off x="6178899" y="2466253"/>
              <a:ext cx="1670867" cy="26930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2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27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6" name="Title 1"/>
          <p:cNvSpPr txBox="1">
            <a:spLocks/>
          </p:cNvSpPr>
          <p:nvPr/>
        </p:nvSpPr>
        <p:spPr>
          <a:xfrm>
            <a:off x="457200" y="-2738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u="sng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Settlement Before Rainfall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644008" y="2492896"/>
            <a:ext cx="2227597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January, 2012</a:t>
            </a:r>
            <a:endParaRPr kumimoji="1" lang="ja-JP" altLang="en-US" sz="2800" b="1"/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41" name="Date Placeholder 29"/>
          <p:cNvSpPr>
            <a:spLocks noGrp="1"/>
          </p:cNvSpPr>
          <p:nvPr>
            <p:ph type="dt" sz="half" idx="10"/>
          </p:nvPr>
        </p:nvSpPr>
        <p:spPr>
          <a:xfrm>
            <a:off x="9474" y="6492791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1012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/>
          <p:cNvGrpSpPr/>
          <p:nvPr/>
        </p:nvGrpSpPr>
        <p:grpSpPr>
          <a:xfrm>
            <a:off x="179512" y="925139"/>
            <a:ext cx="8494322" cy="5816229"/>
            <a:chOff x="132012" y="282882"/>
            <a:chExt cx="8848252" cy="6058572"/>
          </a:xfrm>
        </p:grpSpPr>
        <p:grpSp>
          <p:nvGrpSpPr>
            <p:cNvPr id="2" name="Group 168"/>
            <p:cNvGrpSpPr/>
            <p:nvPr/>
          </p:nvGrpSpPr>
          <p:grpSpPr>
            <a:xfrm>
              <a:off x="132012" y="3190489"/>
              <a:ext cx="8543686" cy="3150965"/>
              <a:chOff x="60762" y="3024239"/>
              <a:chExt cx="8543686" cy="3150965"/>
            </a:xfrm>
          </p:grpSpPr>
          <p:grpSp>
            <p:nvGrpSpPr>
              <p:cNvPr id="3" name="Group 135"/>
              <p:cNvGrpSpPr/>
              <p:nvPr/>
            </p:nvGrpSpPr>
            <p:grpSpPr>
              <a:xfrm>
                <a:off x="60762" y="3024239"/>
                <a:ext cx="2741333" cy="3132727"/>
                <a:chOff x="60762" y="2240489"/>
                <a:chExt cx="2741333" cy="3132727"/>
              </a:xfrm>
            </p:grpSpPr>
            <p:grpSp>
              <p:nvGrpSpPr>
                <p:cNvPr id="4" name="Group 106"/>
                <p:cNvGrpSpPr/>
                <p:nvPr/>
              </p:nvGrpSpPr>
              <p:grpSpPr>
                <a:xfrm>
                  <a:off x="483723" y="2924944"/>
                  <a:ext cx="2318372" cy="2448272"/>
                  <a:chOff x="4203631" y="1844824"/>
                  <a:chExt cx="2318372" cy="2448272"/>
                </a:xfrm>
              </p:grpSpPr>
              <p:grpSp>
                <p:nvGrpSpPr>
                  <p:cNvPr id="5" name="Group 89"/>
                  <p:cNvGrpSpPr/>
                  <p:nvPr/>
                </p:nvGrpSpPr>
                <p:grpSpPr>
                  <a:xfrm>
                    <a:off x="4203631" y="1844824"/>
                    <a:ext cx="2317614" cy="731955"/>
                    <a:chOff x="4203631" y="1844824"/>
                    <a:chExt cx="2317614" cy="731955"/>
                  </a:xfrm>
                </p:grpSpPr>
                <p:grpSp>
                  <p:nvGrpSpPr>
                    <p:cNvPr id="6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4" name="Right Triangle 7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79" name="Straight Arrow Connector 78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Arrow Connector 79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4203631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7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7" name="Group 90"/>
                  <p:cNvGrpSpPr/>
                  <p:nvPr/>
                </p:nvGrpSpPr>
                <p:grpSpPr>
                  <a:xfrm>
                    <a:off x="4203631" y="2697045"/>
                    <a:ext cx="2318372" cy="731955"/>
                    <a:chOff x="4202873" y="1844824"/>
                    <a:chExt cx="2318372" cy="731955"/>
                  </a:xfrm>
                </p:grpSpPr>
                <p:grpSp>
                  <p:nvGrpSpPr>
                    <p:cNvPr id="8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94" name="Straight Connector 93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6" name="Right Triangle 9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97" name="Straight Arrow Connector 96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Arrow Connector 97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4202873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9" name="Group 98"/>
                  <p:cNvGrpSpPr/>
                  <p:nvPr/>
                </p:nvGrpSpPr>
                <p:grpSpPr>
                  <a:xfrm>
                    <a:off x="4203631" y="3561141"/>
                    <a:ext cx="2318372" cy="731955"/>
                    <a:chOff x="4202873" y="1844824"/>
                    <a:chExt cx="2318372" cy="731955"/>
                  </a:xfrm>
                </p:grpSpPr>
                <p:grpSp>
                  <p:nvGrpSpPr>
                    <p:cNvPr id="10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02" name="Straight Connector 101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Straight Connector 102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4" name="Right Triangle 10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05" name="Straight Arrow Connector 104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Straight Arrow Connector 105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01" name="TextBox 100"/>
                    <p:cNvSpPr txBox="1"/>
                    <p:nvPr/>
                  </p:nvSpPr>
                  <p:spPr>
                    <a:xfrm>
                      <a:off x="4202873" y="2037098"/>
                      <a:ext cx="100219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7 cm</a:t>
                      </a:r>
                      <a:endParaRPr kumimoji="1" lang="ja-JP" altLang="en-US" sz="1600" b="1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09" name="TextBox 108"/>
                <p:cNvSpPr txBox="1"/>
                <p:nvPr/>
              </p:nvSpPr>
              <p:spPr>
                <a:xfrm>
                  <a:off x="60762" y="2240489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Settlement</a:t>
                  </a:r>
                </a:p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L2: 12</a:t>
                  </a:r>
                  <a:r>
                    <a:rPr kumimoji="1" lang="ja-JP" altLang="en-US" b="1" smtClean="0">
                      <a:latin typeface="Arial" pitchFamily="34" charset="0"/>
                      <a:cs typeface="Arial" pitchFamily="34" charset="0"/>
                    </a:rPr>
                    <a:t>回</a:t>
                  </a:r>
                  <a:endParaRPr kumimoji="1" lang="ja-JP" alt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136"/>
              <p:cNvGrpSpPr/>
              <p:nvPr/>
            </p:nvGrpSpPr>
            <p:grpSpPr>
              <a:xfrm>
                <a:off x="2987824" y="3030602"/>
                <a:ext cx="2736304" cy="3134702"/>
                <a:chOff x="2987824" y="2250389"/>
                <a:chExt cx="2736304" cy="3134702"/>
              </a:xfrm>
            </p:grpSpPr>
            <p:grpSp>
              <p:nvGrpSpPr>
                <p:cNvPr id="12" name="Group 109"/>
                <p:cNvGrpSpPr/>
                <p:nvPr/>
              </p:nvGrpSpPr>
              <p:grpSpPr>
                <a:xfrm>
                  <a:off x="3295233" y="2936819"/>
                  <a:ext cx="2428895" cy="2448272"/>
                  <a:chOff x="4093108" y="1844824"/>
                  <a:chExt cx="2428895" cy="2448272"/>
                </a:xfrm>
              </p:grpSpPr>
              <p:grpSp>
                <p:nvGrpSpPr>
                  <p:cNvPr id="13" name="Group 89"/>
                  <p:cNvGrpSpPr/>
                  <p:nvPr/>
                </p:nvGrpSpPr>
                <p:grpSpPr>
                  <a:xfrm>
                    <a:off x="4104459" y="1844824"/>
                    <a:ext cx="2416786" cy="731955"/>
                    <a:chOff x="4104459" y="1844824"/>
                    <a:chExt cx="2416786" cy="731955"/>
                  </a:xfrm>
                </p:grpSpPr>
                <p:grpSp>
                  <p:nvGrpSpPr>
                    <p:cNvPr id="14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30" name="Straight Connector 129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Straight Connector 130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2" name="Right Triangle 13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33" name="Straight Arrow Connector 132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Straight Arrow Connector 133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4104459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5" name="Group 90"/>
                  <p:cNvGrpSpPr/>
                  <p:nvPr/>
                </p:nvGrpSpPr>
                <p:grpSpPr>
                  <a:xfrm>
                    <a:off x="4104458" y="2697045"/>
                    <a:ext cx="2417545" cy="731955"/>
                    <a:chOff x="4103700" y="1844824"/>
                    <a:chExt cx="2417545" cy="731955"/>
                  </a:xfrm>
                </p:grpSpPr>
                <p:grpSp>
                  <p:nvGrpSpPr>
                    <p:cNvPr id="16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23" name="Straight Connector 122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5" name="Right Triangle 12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26" name="Straight Arrow Connector 125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Straight Arrow Connector 126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2" name="TextBox 121"/>
                    <p:cNvSpPr txBox="1"/>
                    <p:nvPr/>
                  </p:nvSpPr>
                  <p:spPr>
                    <a:xfrm>
                      <a:off x="4103700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98"/>
                  <p:cNvGrpSpPr/>
                  <p:nvPr/>
                </p:nvGrpSpPr>
                <p:grpSpPr>
                  <a:xfrm>
                    <a:off x="4093108" y="3561141"/>
                    <a:ext cx="2428895" cy="731955"/>
                    <a:chOff x="4092350" y="1844824"/>
                    <a:chExt cx="2428895" cy="731955"/>
                  </a:xfrm>
                </p:grpSpPr>
                <p:grpSp>
                  <p:nvGrpSpPr>
                    <p:cNvPr id="18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16" name="Straight Connector 115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Straight Connector 116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8" name="Right Triangle 11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19" name="Straight Arrow Connector 118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Straight Arrow Connector 119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5" name="TextBox 114"/>
                    <p:cNvSpPr txBox="1"/>
                    <p:nvPr/>
                  </p:nvSpPr>
                  <p:spPr>
                    <a:xfrm>
                      <a:off x="4092350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35" name="TextBox 134"/>
                <p:cNvSpPr txBox="1"/>
                <p:nvPr/>
              </p:nvSpPr>
              <p:spPr>
                <a:xfrm>
                  <a:off x="2987824" y="2250389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Settlement</a:t>
                  </a:r>
                </a:p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M2: 24</a:t>
                  </a:r>
                  <a:r>
                    <a:rPr kumimoji="1" lang="ja-JP" altLang="en-US" b="1" smtClean="0">
                      <a:latin typeface="Arial" pitchFamily="34" charset="0"/>
                      <a:cs typeface="Arial" pitchFamily="34" charset="0"/>
                    </a:rPr>
                    <a:t>回</a:t>
                  </a:r>
                  <a:endParaRPr kumimoji="1" lang="ja-JP" alt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9" name="Group 137"/>
              <p:cNvGrpSpPr/>
              <p:nvPr/>
            </p:nvGrpSpPr>
            <p:grpSpPr>
              <a:xfrm>
                <a:off x="5868144" y="3040502"/>
                <a:ext cx="2736304" cy="3134702"/>
                <a:chOff x="2987824" y="2250389"/>
                <a:chExt cx="2736304" cy="3134702"/>
              </a:xfrm>
            </p:grpSpPr>
            <p:grpSp>
              <p:nvGrpSpPr>
                <p:cNvPr id="20" name="Group 109"/>
                <p:cNvGrpSpPr/>
                <p:nvPr/>
              </p:nvGrpSpPr>
              <p:grpSpPr>
                <a:xfrm>
                  <a:off x="3265230" y="2936819"/>
                  <a:ext cx="2458898" cy="2448272"/>
                  <a:chOff x="4063105" y="1844824"/>
                  <a:chExt cx="2458898" cy="2448272"/>
                </a:xfrm>
              </p:grpSpPr>
              <p:grpSp>
                <p:nvGrpSpPr>
                  <p:cNvPr id="21" name="Group 89"/>
                  <p:cNvGrpSpPr/>
                  <p:nvPr/>
                </p:nvGrpSpPr>
                <p:grpSpPr>
                  <a:xfrm>
                    <a:off x="4063106" y="1844824"/>
                    <a:ext cx="2458139" cy="731955"/>
                    <a:chOff x="4063106" y="1844824"/>
                    <a:chExt cx="2458139" cy="731955"/>
                  </a:xfrm>
                </p:grpSpPr>
                <p:grpSp>
                  <p:nvGrpSpPr>
                    <p:cNvPr id="22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60" name="Straight Connector 159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1" name="Straight Connector 160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62" name="Right Triangle 16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63" name="Straight Arrow Connector 162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" name="Straight Arrow Connector 163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9" name="TextBox 158"/>
                    <p:cNvSpPr txBox="1"/>
                    <p:nvPr/>
                  </p:nvSpPr>
                  <p:spPr>
                    <a:xfrm>
                      <a:off x="4063106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3" name="Group 90"/>
                  <p:cNvGrpSpPr/>
                  <p:nvPr/>
                </p:nvGrpSpPr>
                <p:grpSpPr>
                  <a:xfrm>
                    <a:off x="4063105" y="2697045"/>
                    <a:ext cx="2458898" cy="731955"/>
                    <a:chOff x="4062347" y="1844824"/>
                    <a:chExt cx="2458898" cy="731955"/>
                  </a:xfrm>
                </p:grpSpPr>
                <p:grpSp>
                  <p:nvGrpSpPr>
                    <p:cNvPr id="24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53" name="Straight Connector 152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Straight Connector 153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5" name="Right Triangle 15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56" name="Straight Arrow Connector 155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Straight Arrow Connector 156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2" name="TextBox 151"/>
                    <p:cNvSpPr txBox="1"/>
                    <p:nvPr/>
                  </p:nvSpPr>
                  <p:spPr>
                    <a:xfrm>
                      <a:off x="4062347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5" name="Group 98"/>
                  <p:cNvGrpSpPr/>
                  <p:nvPr/>
                </p:nvGrpSpPr>
                <p:grpSpPr>
                  <a:xfrm>
                    <a:off x="4063105" y="3561141"/>
                    <a:ext cx="2458898" cy="731955"/>
                    <a:chOff x="4062347" y="1844824"/>
                    <a:chExt cx="2458898" cy="731955"/>
                  </a:xfrm>
                </p:grpSpPr>
                <p:grpSp>
                  <p:nvGrpSpPr>
                    <p:cNvPr id="26" name="Group 88"/>
                    <p:cNvGrpSpPr/>
                    <p:nvPr/>
                  </p:nvGrpSpPr>
                  <p:grpSpPr>
                    <a:xfrm>
                      <a:off x="4260218" y="1844824"/>
                      <a:ext cx="2261027" cy="731955"/>
                      <a:chOff x="4260218" y="1844824"/>
                      <a:chExt cx="2261027" cy="731955"/>
                    </a:xfrm>
                  </p:grpSpPr>
                  <p:cxnSp>
                    <p:nvCxnSpPr>
                      <p:cNvPr id="146" name="Straight Connector 145"/>
                      <p:cNvCxnSpPr/>
                      <p:nvPr/>
                    </p:nvCxnSpPr>
                    <p:spPr>
                      <a:xfrm flipH="1">
                        <a:off x="4260218" y="2060848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>
                      <a:xfrm flipH="1">
                        <a:off x="4260218" y="2360755"/>
                        <a:ext cx="504056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8" name="Right Triangle 14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4788024" y="2060848"/>
                        <a:ext cx="1733221" cy="298833"/>
                      </a:xfrm>
                      <a:prstGeom prst="rtTriangle">
                        <a:avLst/>
                      </a:prstGeom>
                      <a:noFill/>
                      <a:ln w="28575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49" name="Straight Arrow Connector 148"/>
                      <p:cNvCxnSpPr/>
                      <p:nvPr/>
                    </p:nvCxnSpPr>
                    <p:spPr>
                      <a:xfrm>
                        <a:off x="4499992" y="1844824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Straight Arrow Connector 149"/>
                      <p:cNvCxnSpPr/>
                      <p:nvPr/>
                    </p:nvCxnSpPr>
                    <p:spPr>
                      <a:xfrm flipV="1">
                        <a:off x="4499992" y="2360755"/>
                        <a:ext cx="0" cy="2160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45" name="TextBox 144"/>
                    <p:cNvSpPr txBox="1"/>
                    <p:nvPr/>
                  </p:nvSpPr>
                  <p:spPr>
                    <a:xfrm>
                      <a:off x="4062347" y="2037098"/>
                      <a:ext cx="1043955" cy="352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s = </a:t>
                      </a:r>
                      <a:r>
                        <a:rPr lang="en-US" altLang="ja-JP" sz="1600" b="1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600" b="1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endParaRPr kumimoji="1" lang="ja-JP" alt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140" name="TextBox 139"/>
                <p:cNvSpPr txBox="1"/>
                <p:nvPr/>
              </p:nvSpPr>
              <p:spPr>
                <a:xfrm>
                  <a:off x="2987824" y="2250389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Settlement</a:t>
                  </a:r>
                </a:p>
                <a:p>
                  <a:pPr algn="ctr"/>
                  <a:r>
                    <a:rPr kumimoji="1" lang="en-US" altLang="ja-JP" b="1" dirty="0" smtClean="0">
                      <a:latin typeface="Arial" pitchFamily="34" charset="0"/>
                      <a:cs typeface="Arial" pitchFamily="34" charset="0"/>
                    </a:rPr>
                    <a:t>N2: 50</a:t>
                  </a:r>
                  <a:r>
                    <a:rPr kumimoji="1" lang="ja-JP" altLang="en-US" b="1" smtClean="0">
                      <a:latin typeface="Arial" pitchFamily="34" charset="0"/>
                      <a:cs typeface="Arial" pitchFamily="34" charset="0"/>
                    </a:rPr>
                    <a:t>回</a:t>
                  </a:r>
                  <a:endParaRPr kumimoji="1" lang="ja-JP" alt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21" name="Group 120"/>
            <p:cNvGrpSpPr/>
            <p:nvPr/>
          </p:nvGrpSpPr>
          <p:grpSpPr>
            <a:xfrm>
              <a:off x="255870" y="282882"/>
              <a:ext cx="8724394" cy="3006659"/>
              <a:chOff x="255870" y="282882"/>
              <a:chExt cx="8724394" cy="300665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99880" y="777645"/>
                <a:ext cx="1607340" cy="388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ja-JP" b="1" smtClean="0">
                    <a:solidFill>
                      <a:srgbClr val="C00000"/>
                    </a:solidFill>
                  </a:rPr>
                  <a:t>前回の条件</a:t>
                </a:r>
                <a:endParaRPr lang="ja-JP" altLang="en-US" b="1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7" name="Group 32"/>
              <p:cNvGrpSpPr>
                <a:grpSpLocks noChangeAspect="1"/>
              </p:cNvGrpSpPr>
              <p:nvPr/>
            </p:nvGrpSpPr>
            <p:grpSpPr>
              <a:xfrm>
                <a:off x="255870" y="1190191"/>
                <a:ext cx="1434954" cy="744275"/>
                <a:chOff x="755576" y="1916832"/>
                <a:chExt cx="2304256" cy="1224136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755576" y="1916832"/>
                  <a:ext cx="2304256" cy="12241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04231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271936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37"/>
              <p:cNvGrpSpPr>
                <a:grpSpLocks noChangeAspect="1"/>
              </p:cNvGrpSpPr>
              <p:nvPr/>
            </p:nvGrpSpPr>
            <p:grpSpPr>
              <a:xfrm>
                <a:off x="2453143" y="1792177"/>
                <a:ext cx="1502217" cy="669847"/>
                <a:chOff x="755576" y="1916832"/>
                <a:chExt cx="2304256" cy="1224136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755576" y="1916832"/>
                  <a:ext cx="2304256" cy="12241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1504231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271936" y="1916832"/>
                  <a:ext cx="0" cy="122413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45"/>
              <p:cNvGrpSpPr>
                <a:grpSpLocks noChangeAspect="1"/>
              </p:cNvGrpSpPr>
              <p:nvPr/>
            </p:nvGrpSpPr>
            <p:grpSpPr>
              <a:xfrm>
                <a:off x="3037525" y="908720"/>
                <a:ext cx="454355" cy="744275"/>
                <a:chOff x="4355976" y="1268760"/>
                <a:chExt cx="729605" cy="1224136"/>
              </a:xfrm>
            </p:grpSpPr>
            <p:grpSp>
              <p:nvGrpSpPr>
                <p:cNvPr id="34" name="Group 41"/>
                <p:cNvGrpSpPr/>
                <p:nvPr/>
              </p:nvGrpSpPr>
              <p:grpSpPr>
                <a:xfrm>
                  <a:off x="4355976" y="1268760"/>
                  <a:ext cx="720080" cy="1224136"/>
                  <a:chOff x="4355976" y="1196752"/>
                  <a:chExt cx="720080" cy="1224136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4355976" y="1196752"/>
                    <a:ext cx="720080" cy="1224136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5076056" y="1196752"/>
                    <a:ext cx="0" cy="122413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4355976" y="1700808"/>
                  <a:ext cx="720080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365501" y="1954932"/>
                  <a:ext cx="720080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ight Arrow 60"/>
              <p:cNvSpPr/>
              <p:nvPr/>
            </p:nvSpPr>
            <p:spPr>
              <a:xfrm rot="20660869">
                <a:off x="1776050" y="1242081"/>
                <a:ext cx="1198210" cy="265241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Right Arrow 61"/>
              <p:cNvSpPr/>
              <p:nvPr/>
            </p:nvSpPr>
            <p:spPr>
              <a:xfrm rot="1187035">
                <a:off x="1751758" y="1721213"/>
                <a:ext cx="671848" cy="184296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7" name="Group 65"/>
              <p:cNvGrpSpPr/>
              <p:nvPr/>
            </p:nvGrpSpPr>
            <p:grpSpPr>
              <a:xfrm>
                <a:off x="2449346" y="1849432"/>
                <a:ext cx="1507223" cy="502504"/>
                <a:chOff x="3573413" y="2784256"/>
                <a:chExt cx="1936245" cy="661189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3573413" y="2784256"/>
                  <a:ext cx="6495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L2</a:t>
                  </a:r>
                </a:p>
                <a:p>
                  <a:pPr algn="ctr"/>
                  <a:r>
                    <a:rPr kumimoji="1" lang="en-US" altLang="ja-JP" dirty="0" smtClean="0"/>
                    <a:t>12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11960" y="2793781"/>
                  <a:ext cx="6495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M2</a:t>
                  </a:r>
                </a:p>
                <a:p>
                  <a:pPr algn="ctr"/>
                  <a:r>
                    <a:rPr kumimoji="1" lang="en-US" altLang="ja-JP" dirty="0" smtClean="0"/>
                    <a:t>24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860120" y="2799114"/>
                  <a:ext cx="649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N2</a:t>
                  </a:r>
                </a:p>
                <a:p>
                  <a:pPr algn="ctr"/>
                  <a:r>
                    <a:rPr kumimoji="1" lang="en-US" altLang="ja-JP" dirty="0" smtClean="0"/>
                    <a:t>50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</p:grpSp>
          <p:grpSp>
            <p:nvGrpSpPr>
              <p:cNvPr id="38" name="Group 66"/>
              <p:cNvGrpSpPr/>
              <p:nvPr/>
            </p:nvGrpSpPr>
            <p:grpSpPr>
              <a:xfrm>
                <a:off x="263314" y="1271067"/>
                <a:ext cx="1442629" cy="502504"/>
                <a:chOff x="3582977" y="2834387"/>
                <a:chExt cx="1853265" cy="661189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3582977" y="2834387"/>
                  <a:ext cx="5325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L</a:t>
                  </a:r>
                </a:p>
                <a:p>
                  <a:pPr algn="ctr"/>
                  <a:r>
                    <a:rPr kumimoji="1" lang="en-US" altLang="ja-JP" dirty="0" smtClean="0"/>
                    <a:t>5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163014" y="2843912"/>
                  <a:ext cx="649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M</a:t>
                  </a:r>
                </a:p>
                <a:p>
                  <a:pPr algn="ctr"/>
                  <a:r>
                    <a:rPr kumimoji="1" lang="en-US" altLang="ja-JP" dirty="0" smtClean="0"/>
                    <a:t>15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786704" y="2849245"/>
                  <a:ext cx="64953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N</a:t>
                  </a:r>
                </a:p>
                <a:p>
                  <a:pPr algn="ctr"/>
                  <a:r>
                    <a:rPr kumimoji="1" lang="en-US" altLang="ja-JP" dirty="0" smtClean="0"/>
                    <a:t>30</a:t>
                  </a:r>
                  <a:r>
                    <a:rPr kumimoji="1" lang="ja-JP" altLang="en-US" smtClean="0"/>
                    <a:t>回</a:t>
                  </a:r>
                  <a:endParaRPr kumimoji="1" lang="ja-JP" altLang="en-US"/>
                </a:p>
              </p:txBody>
            </p:sp>
          </p:grpSp>
          <p:sp>
            <p:nvSpPr>
              <p:cNvPr id="71" name="Rectangle 70"/>
              <p:cNvSpPr/>
              <p:nvPr/>
            </p:nvSpPr>
            <p:spPr>
              <a:xfrm>
                <a:off x="2200080" y="282882"/>
                <a:ext cx="1686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b="1" smtClean="0">
                    <a:solidFill>
                      <a:srgbClr val="C00000"/>
                    </a:solidFill>
                  </a:rPr>
                  <a:t>代わった載り面</a:t>
                </a:r>
                <a:endParaRPr lang="ja-JP" altLang="en-US" b="1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42" name="Group 166"/>
              <p:cNvGrpSpPr/>
              <p:nvPr/>
            </p:nvGrpSpPr>
            <p:grpSpPr>
              <a:xfrm>
                <a:off x="1371165" y="2459271"/>
                <a:ext cx="4779217" cy="830270"/>
                <a:chOff x="1299915" y="2293021"/>
                <a:chExt cx="4779217" cy="830270"/>
              </a:xfrm>
            </p:grpSpPr>
            <p:sp>
              <p:nvSpPr>
                <p:cNvPr id="108" name="Right Arrow 107"/>
                <p:cNvSpPr/>
                <p:nvPr/>
              </p:nvSpPr>
              <p:spPr>
                <a:xfrm rot="8113003">
                  <a:off x="1299915" y="2719232"/>
                  <a:ext cx="1302137" cy="241965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" name="Right Arrow 164"/>
                <p:cNvSpPr/>
                <p:nvPr/>
              </p:nvSpPr>
              <p:spPr>
                <a:xfrm rot="3469063">
                  <a:off x="2900248" y="2590704"/>
                  <a:ext cx="830270" cy="234903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" name="Right Arrow 165"/>
                <p:cNvSpPr/>
                <p:nvPr/>
              </p:nvSpPr>
              <p:spPr>
                <a:xfrm rot="1457003">
                  <a:off x="3870914" y="2625257"/>
                  <a:ext cx="2208218" cy="264880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3" name="Group 172"/>
              <p:cNvGrpSpPr/>
              <p:nvPr/>
            </p:nvGrpSpPr>
            <p:grpSpPr>
              <a:xfrm>
                <a:off x="3956143" y="392832"/>
                <a:ext cx="2852006" cy="1524000"/>
                <a:chOff x="3956143" y="392832"/>
                <a:chExt cx="2852006" cy="1524000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776149" y="392832"/>
                  <a:ext cx="2032000" cy="1524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71" name="Right Arrow 170"/>
                <p:cNvSpPr/>
                <p:nvPr/>
              </p:nvSpPr>
              <p:spPr>
                <a:xfrm rot="19996204">
                  <a:off x="3956143" y="1658955"/>
                  <a:ext cx="830270" cy="23490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6" name="Group 174"/>
              <p:cNvGrpSpPr/>
              <p:nvPr/>
            </p:nvGrpSpPr>
            <p:grpSpPr>
              <a:xfrm>
                <a:off x="6178899" y="404664"/>
                <a:ext cx="2801365" cy="2330897"/>
                <a:chOff x="6178899" y="404664"/>
                <a:chExt cx="2801365" cy="2330897"/>
              </a:xfrm>
            </p:grpSpPr>
            <p:pic>
              <p:nvPicPr>
                <p:cNvPr id="409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948264" y="404664"/>
                  <a:ext cx="2032000" cy="1524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74" name="Right Arrow 173"/>
                <p:cNvSpPr/>
                <p:nvPr/>
              </p:nvSpPr>
              <p:spPr>
                <a:xfrm rot="8113003">
                  <a:off x="6178899" y="2466253"/>
                  <a:ext cx="1670867" cy="269308"/>
                </a:xfrm>
                <a:prstGeom prst="rightArrow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172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28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716016" y="2636912"/>
            <a:ext cx="180530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April, 2012</a:t>
            </a:r>
            <a:endParaRPr kumimoji="1" lang="ja-JP" altLang="en-US" sz="2800" b="1"/>
          </a:p>
        </p:txBody>
      </p:sp>
      <p:sp>
        <p:nvSpPr>
          <p:cNvPr id="137" name="Title 1"/>
          <p:cNvSpPr txBox="1">
            <a:spLocks/>
          </p:cNvSpPr>
          <p:nvPr/>
        </p:nvSpPr>
        <p:spPr>
          <a:xfrm>
            <a:off x="457200" y="-2738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u="sng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Settlement After Rainfall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41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26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6008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Maximum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14 cm </a:t>
            </a:r>
            <a:r>
              <a:rPr lang="en-US" altLang="ja-JP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settlement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achieved about </a:t>
            </a:r>
            <a:r>
              <a:rPr lang="en-US" altLang="ja-JP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90%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i="1" u="sng" dirty="0" smtClean="0">
                <a:latin typeface="Arial" pitchFamily="34" charset="0"/>
                <a:cs typeface="Arial" pitchFamily="34" charset="0"/>
              </a:rPr>
              <a:t>degree of compaction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during </a:t>
            </a:r>
            <a:r>
              <a:rPr lang="en-US" altLang="ja-JP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bucket tamping method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ja-JP" altLang="en-US" sz="2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414705"/>
              </p:ext>
            </p:extLst>
          </p:nvPr>
        </p:nvGraphicFramePr>
        <p:xfrm>
          <a:off x="934576" y="228600"/>
          <a:ext cx="7274847" cy="506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Graph" r:id="rId3" imgW="4129920" imgH="2877120" progId="Origin50.Graph">
                  <p:embed/>
                </p:oleObj>
              </mc:Choice>
              <mc:Fallback>
                <p:oleObj name="Graph" r:id="rId3" imgW="4129920" imgH="287712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576" y="228600"/>
                        <a:ext cx="7274847" cy="5067871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29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019678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3</a:t>
            </a:fld>
            <a:endParaRPr kumimoji="1" lang="ja-JP" alt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70946398"/>
              </p:ext>
            </p:extLst>
          </p:nvPr>
        </p:nvGraphicFramePr>
        <p:xfrm>
          <a:off x="729266" y="1346200"/>
          <a:ext cx="77119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8691" y="0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6008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Rainfall 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decreased less than </a:t>
            </a:r>
            <a:r>
              <a:rPr lang="en-US" altLang="ja-JP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90%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i="1" u="sng" dirty="0" smtClean="0">
                <a:latin typeface="Arial" pitchFamily="34" charset="0"/>
                <a:cs typeface="Arial" pitchFamily="34" charset="0"/>
              </a:rPr>
              <a:t>degree of compaction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 and </a:t>
            </a:r>
            <a:r>
              <a:rPr lang="en-US" altLang="ja-JP" sz="2400" b="1" i="1" u="sng" dirty="0" smtClean="0">
                <a:latin typeface="Arial" pitchFamily="34" charset="0"/>
                <a:cs typeface="Arial" pitchFamily="34" charset="0"/>
              </a:rPr>
              <a:t>stiffness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 during bucket tamping method </a:t>
            </a:r>
            <a:r>
              <a:rPr lang="en-US" altLang="ja-JP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after rainfall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ja-JP" altLang="en-US" sz="2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20864" r="4837" b="20338"/>
          <a:stretch/>
        </p:blipFill>
        <p:spPr bwMode="auto">
          <a:xfrm>
            <a:off x="1371600" y="415287"/>
            <a:ext cx="5867400" cy="5044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30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sp>
        <p:nvSpPr>
          <p:cNvPr id="2" name="Oval 1"/>
          <p:cNvSpPr/>
          <p:nvPr/>
        </p:nvSpPr>
        <p:spPr>
          <a:xfrm>
            <a:off x="4378125" y="2286000"/>
            <a:ext cx="381000" cy="533400"/>
          </a:xfrm>
          <a:prstGeom prst="ellipse">
            <a:avLst/>
          </a:prstGeom>
          <a:noFill/>
          <a:ln w="57150">
            <a:solidFill>
              <a:srgbClr val="433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352800" y="3429000"/>
            <a:ext cx="838200" cy="533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8294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138895"/>
            <a:ext cx="7115507" cy="5255925"/>
            <a:chOff x="228600" y="138895"/>
            <a:chExt cx="7115507" cy="52559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7577" r="19268" b="6329"/>
            <a:stretch/>
          </p:blipFill>
          <p:spPr>
            <a:xfrm>
              <a:off x="228600" y="152399"/>
              <a:ext cx="7115507" cy="52424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8600" y="138895"/>
              <a:ext cx="2682299" cy="95410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Why D</a:t>
              </a:r>
              <a:r>
                <a:rPr lang="en-US" sz="28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28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decreased?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646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Phyllitic</a:t>
            </a:r>
            <a:r>
              <a:rPr lang="en-US" altLang="ja-JP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rock particles affect the degree of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altLang="ja-JP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ja-JP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even with slight rain trickles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ja-JP" altLang="en-US" sz="2400" dirty="0"/>
          </a:p>
        </p:txBody>
      </p: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31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76200" y="6490762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sp>
        <p:nvSpPr>
          <p:cNvPr id="4" name="Oval 3"/>
          <p:cNvSpPr/>
          <p:nvPr/>
        </p:nvSpPr>
        <p:spPr>
          <a:xfrm>
            <a:off x="2256796" y="4266704"/>
            <a:ext cx="2109324" cy="1099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91613" y="3534606"/>
            <a:ext cx="5718412" cy="1032910"/>
            <a:chOff x="3291613" y="3534606"/>
            <a:chExt cx="5718412" cy="1032910"/>
          </a:xfrm>
        </p:grpSpPr>
        <p:sp>
          <p:nvSpPr>
            <p:cNvPr id="6" name="Right Arrow 5"/>
            <p:cNvSpPr/>
            <p:nvPr/>
          </p:nvSpPr>
          <p:spPr>
            <a:xfrm rot="9978649">
              <a:off x="3291613" y="4229295"/>
              <a:ext cx="4458519" cy="3382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97675" y="3534606"/>
              <a:ext cx="1212350" cy="5122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C00000"/>
                  </a:solidFill>
                </a:rPr>
                <a:t>Phyllite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66120" y="1060383"/>
            <a:ext cx="4800600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Due to lack of adequate knowledge on engineering geological characteristics of materials used for the construction.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663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07755603"/>
              </p:ext>
            </p:extLst>
          </p:nvPr>
        </p:nvGraphicFramePr>
        <p:xfrm>
          <a:off x="73306" y="533400"/>
          <a:ext cx="901337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39808" y="6515761"/>
            <a:ext cx="1066800" cy="367237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54354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2" cstate="print"/>
          <a:srcRect r="2751" b="2948"/>
          <a:stretch>
            <a:fillRect/>
          </a:stretch>
        </p:blipFill>
        <p:spPr bwMode="auto">
          <a:xfrm>
            <a:off x="0" y="-2729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0" y="304800"/>
            <a:ext cx="81839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 You very much </a:t>
            </a:r>
          </a:p>
          <a:p>
            <a:pPr algn="ctr"/>
            <a:r>
              <a:rPr lang="en-US" altLang="ja-JP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for your kind attention!!!</a:t>
            </a:r>
            <a:endParaRPr lang="en-US" altLang="ja-JP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3547" y="6461372"/>
            <a:ext cx="223534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EGCON-2018,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37" y="26043"/>
            <a:ext cx="768163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6219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211" y="22446"/>
            <a:ext cx="7805833" cy="670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34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080" y="2636912"/>
            <a:ext cx="2664296" cy="2304256"/>
          </a:xfrm>
          <a:prstGeom prst="rect">
            <a:avLst/>
          </a:prstGeom>
          <a:noFill/>
          <a:ln w="88900" cap="rnd">
            <a:solidFill>
              <a:srgbClr val="FF0000"/>
            </a:solidFill>
            <a:miter lim="800000"/>
          </a:ln>
          <a:scene3d>
            <a:camera prst="orthographicFront"/>
            <a:lightRig rig="threePt" dir="t"/>
          </a:scene3d>
          <a:sp3d>
            <a:bevelT w="101600" h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865" y="22446"/>
            <a:ext cx="768163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4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012"/>
            <a:ext cx="7570089" cy="665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35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3888432" cy="908720"/>
          </a:xfrm>
        </p:spPr>
        <p:txBody>
          <a:bodyPr>
            <a:normAutofit/>
          </a:bodyPr>
          <a:lstStyle/>
          <a:p>
            <a:r>
              <a:rPr lang="en-US" altLang="ja-JP" sz="3600" b="1" u="sng" dirty="0" smtClean="0"/>
              <a:t>Compaction Mold</a:t>
            </a:r>
            <a:endParaRPr kumimoji="1" lang="ja-JP" altLang="en-US" sz="3600" b="1" u="sng" dirty="0"/>
          </a:p>
        </p:txBody>
      </p:sp>
      <p:sp>
        <p:nvSpPr>
          <p:cNvPr id="15" name="コンテンツ プレースホルダ 14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6840760" cy="25922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ja-JP" altLang="en-US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4.75mm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passing</a:t>
            </a:r>
          </a:p>
          <a:p>
            <a:pPr>
              <a:buNone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Diameter of the mold:</a:t>
            </a:r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28.6 cm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Height of the mold:</a:t>
            </a:r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cm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Weight of rammer</a:t>
            </a:r>
            <a:r>
              <a:rPr lang="ja-JP" altLang="en-US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4.5 kg</a:t>
            </a:r>
          </a:p>
          <a:p>
            <a:pPr>
              <a:buNone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No. of layer</a:t>
            </a:r>
            <a:r>
              <a:rPr lang="ja-JP" altLang="en-US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5 layers/1per </a:t>
            </a:r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cm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No. of blow</a:t>
            </a:r>
            <a:r>
              <a:rPr lang="ja-JP" altLang="en-US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216/layer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18" name="図 17" descr="IMG_0367.JPG"/>
          <p:cNvPicPr>
            <a:picLocks noChangeAspect="1"/>
          </p:cNvPicPr>
          <p:nvPr/>
        </p:nvPicPr>
        <p:blipFill>
          <a:blip r:embed="rId3" cstate="print"/>
          <a:srcRect l="29632" t="19020" r="10046" b="15804"/>
          <a:stretch>
            <a:fillRect/>
          </a:stretch>
        </p:blipFill>
        <p:spPr>
          <a:xfrm rot="5400000">
            <a:off x="5562425" y="1142431"/>
            <a:ext cx="3168353" cy="2556916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>
            <a:off x="6228184" y="1052736"/>
            <a:ext cx="1656184" cy="0"/>
          </a:xfrm>
          <a:prstGeom prst="straightConnector1">
            <a:avLst/>
          </a:prstGeom>
          <a:ln w="254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480325" y="1124744"/>
            <a:ext cx="11160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28.6cm</a:t>
            </a:r>
            <a:endParaRPr kumimoji="1" lang="ja-JP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6012160" y="1700808"/>
            <a:ext cx="0" cy="1944216"/>
          </a:xfrm>
          <a:prstGeom prst="straightConnector1">
            <a:avLst/>
          </a:prstGeom>
          <a:ln w="254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940152" y="2564904"/>
            <a:ext cx="8851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30cm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6876256" y="3429000"/>
            <a:ext cx="0" cy="432048"/>
          </a:xfrm>
          <a:prstGeom prst="straightConnector1">
            <a:avLst/>
          </a:prstGeom>
          <a:ln w="254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948264" y="3399383"/>
            <a:ext cx="14814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6cm/layer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36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23528" y="3573979"/>
            <a:ext cx="7632848" cy="2807349"/>
            <a:chOff x="323528" y="3356992"/>
            <a:chExt cx="7632848" cy="2807349"/>
          </a:xfrm>
        </p:grpSpPr>
        <p:cxnSp>
          <p:nvCxnSpPr>
            <p:cNvPr id="45" name="直線矢印コネクタ 44"/>
            <p:cNvCxnSpPr/>
            <p:nvPr/>
          </p:nvCxnSpPr>
          <p:spPr>
            <a:xfrm flipV="1">
              <a:off x="3203848" y="3356992"/>
              <a:ext cx="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グループ化 38"/>
            <p:cNvGrpSpPr/>
            <p:nvPr/>
          </p:nvGrpSpPr>
          <p:grpSpPr>
            <a:xfrm>
              <a:off x="323528" y="4005064"/>
              <a:ext cx="7632848" cy="2159277"/>
              <a:chOff x="395536" y="3851571"/>
              <a:chExt cx="9722794" cy="2088231"/>
            </a:xfrm>
          </p:grpSpPr>
          <p:sp>
            <p:nvSpPr>
              <p:cNvPr id="32" name="正方形/長方形 37"/>
              <p:cNvSpPr/>
              <p:nvPr/>
            </p:nvSpPr>
            <p:spPr>
              <a:xfrm>
                <a:off x="395536" y="3851571"/>
                <a:ext cx="9722794" cy="20882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3" name="グループ化 34"/>
              <p:cNvGrpSpPr/>
              <p:nvPr/>
            </p:nvGrpSpPr>
            <p:grpSpPr>
              <a:xfrm>
                <a:off x="487260" y="3921210"/>
                <a:ext cx="9631070" cy="1875194"/>
                <a:chOff x="2031821" y="140822"/>
                <a:chExt cx="9207665" cy="1905693"/>
              </a:xfrm>
            </p:grpSpPr>
            <p:pic>
              <p:nvPicPr>
                <p:cNvPr id="35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031821" y="353136"/>
                  <a:ext cx="3332298" cy="720081"/>
                </a:xfrm>
                <a:prstGeom prst="rect">
                  <a:avLst/>
                </a:prstGeom>
                <a:noFill/>
              </p:spPr>
            </p:pic>
            <p:sp>
              <p:nvSpPr>
                <p:cNvPr id="37" name="テキスト ボックス 33"/>
                <p:cNvSpPr txBox="1"/>
                <p:nvPr/>
              </p:nvSpPr>
              <p:spPr>
                <a:xfrm>
                  <a:off x="5451811" y="140822"/>
                  <a:ext cx="5787675" cy="1905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ja-JP" sz="2000" dirty="0" smtClean="0"/>
                    <a:t>Ｅ</a:t>
                  </a:r>
                  <a:r>
                    <a:rPr lang="ja-JP" altLang="ja-JP" sz="2000" baseline="-25000" smtClean="0"/>
                    <a:t>Ｃ</a:t>
                  </a:r>
                  <a:r>
                    <a:rPr lang="ja-JP" altLang="ja-JP" sz="2000" smtClean="0"/>
                    <a:t>：</a:t>
                  </a:r>
                  <a:r>
                    <a:rPr lang="en-US" altLang="ja-JP" sz="2000" dirty="0" smtClean="0"/>
                    <a:t>Energy(kJ/m</a:t>
                  </a:r>
                  <a:r>
                    <a:rPr lang="en-US" altLang="ja-JP" sz="2000" baseline="30000" dirty="0" smtClean="0"/>
                    <a:t>3</a:t>
                  </a:r>
                  <a:r>
                    <a:rPr lang="en-US" altLang="ja-JP" sz="2000" dirty="0" smtClean="0"/>
                    <a:t>)</a:t>
                  </a:r>
                  <a:endParaRPr lang="ja-JP" altLang="ja-JP" sz="2000" dirty="0" smtClean="0"/>
                </a:p>
                <a:p>
                  <a:r>
                    <a:rPr lang="ja-JP" altLang="ja-JP" sz="2000" dirty="0" smtClean="0"/>
                    <a:t>Ｗ</a:t>
                  </a:r>
                  <a:r>
                    <a:rPr lang="ja-JP" altLang="ja-JP" sz="2000" baseline="-25000" smtClean="0"/>
                    <a:t>Ｒ</a:t>
                  </a:r>
                  <a:r>
                    <a:rPr lang="ja-JP" altLang="ja-JP" sz="2000" smtClean="0"/>
                    <a:t>：</a:t>
                  </a:r>
                  <a:r>
                    <a:rPr lang="en-US" altLang="ja-JP" sz="2000" dirty="0" smtClean="0"/>
                    <a:t>Weight of rammer (</a:t>
                  </a:r>
                  <a:r>
                    <a:rPr lang="en-US" altLang="ja-JP" sz="2000" dirty="0" err="1" smtClean="0"/>
                    <a:t>kN</a:t>
                  </a:r>
                  <a:r>
                    <a:rPr lang="en-US" altLang="ja-JP" sz="2000" dirty="0" smtClean="0"/>
                    <a:t>)</a:t>
                  </a:r>
                  <a:endParaRPr lang="ja-JP" altLang="ja-JP" sz="2000" dirty="0" smtClean="0"/>
                </a:p>
                <a:p>
                  <a:r>
                    <a:rPr lang="ja-JP" altLang="ja-JP" sz="2000" smtClean="0"/>
                    <a:t>Ｈ：</a:t>
                  </a:r>
                  <a:r>
                    <a:rPr lang="en-US" altLang="ja-JP" sz="2000" dirty="0" smtClean="0"/>
                    <a:t>Height of rammer (m)</a:t>
                  </a:r>
                  <a:endParaRPr lang="ja-JP" altLang="ja-JP" sz="2000" dirty="0" smtClean="0"/>
                </a:p>
                <a:p>
                  <a:r>
                    <a:rPr lang="ja-JP" altLang="ja-JP" sz="2000" dirty="0" smtClean="0"/>
                    <a:t>Ｎ</a:t>
                  </a:r>
                  <a:r>
                    <a:rPr lang="ja-JP" altLang="ja-JP" sz="2000" baseline="-25000" smtClean="0"/>
                    <a:t>Ｂ</a:t>
                  </a:r>
                  <a:r>
                    <a:rPr lang="ja-JP" altLang="ja-JP" sz="2000" smtClean="0"/>
                    <a:t>：</a:t>
                  </a:r>
                  <a:r>
                    <a:rPr lang="en-US" altLang="ja-JP" sz="2000" dirty="0" smtClean="0"/>
                    <a:t>Number of blow</a:t>
                  </a:r>
                  <a:endParaRPr lang="ja-JP" altLang="ja-JP" sz="2000" dirty="0" smtClean="0"/>
                </a:p>
                <a:p>
                  <a:r>
                    <a:rPr lang="ja-JP" altLang="ja-JP" sz="2000" dirty="0" smtClean="0"/>
                    <a:t>Ｎ</a:t>
                  </a:r>
                  <a:r>
                    <a:rPr lang="ja-JP" altLang="ja-JP" sz="2000" baseline="-25000" smtClean="0"/>
                    <a:t>Ｌ</a:t>
                  </a:r>
                  <a:r>
                    <a:rPr lang="ja-JP" altLang="ja-JP" sz="2000" smtClean="0"/>
                    <a:t>：</a:t>
                  </a:r>
                  <a:r>
                    <a:rPr lang="en-US" altLang="ja-JP" sz="2000" dirty="0" smtClean="0"/>
                    <a:t>Number of layer</a:t>
                  </a:r>
                  <a:endParaRPr lang="ja-JP" altLang="ja-JP" sz="2000" dirty="0" smtClean="0"/>
                </a:p>
                <a:p>
                  <a:r>
                    <a:rPr lang="ja-JP" altLang="ja-JP" sz="2000" smtClean="0"/>
                    <a:t>Ｖ：</a:t>
                  </a:r>
                  <a:r>
                    <a:rPr lang="en-US" altLang="ja-JP" sz="2000" dirty="0" smtClean="0"/>
                    <a:t>Volume of compacted soil (m</a:t>
                  </a:r>
                  <a:r>
                    <a:rPr lang="en-US" altLang="ja-JP" sz="2000" baseline="30000" dirty="0" smtClean="0"/>
                    <a:t>3</a:t>
                  </a:r>
                  <a:r>
                    <a:rPr lang="en-US" altLang="ja-JP" sz="2000" dirty="0" smtClean="0"/>
                    <a:t>)</a:t>
                  </a:r>
                  <a:endParaRPr kumimoji="1" lang="ja-JP" altLang="en-US" sz="2000" dirty="0"/>
                </a:p>
              </p:txBody>
            </p:sp>
          </p:grp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0"/>
            <a:ext cx="7498080" cy="90872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Moisture-Density curve</a:t>
            </a:r>
            <a:endParaRPr kumimoji="1" lang="ja-JP" altLang="en-US" sz="36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647291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円/楕円 19"/>
          <p:cNvSpPr/>
          <p:nvPr/>
        </p:nvSpPr>
        <p:spPr>
          <a:xfrm>
            <a:off x="4644008" y="3140968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644008" y="3717032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4644008" y="4293096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5436096" y="3717032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3563888" y="3717032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5796136" y="4293096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915816" y="4293096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FWD測定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908720"/>
            <a:ext cx="1968845" cy="4234913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37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5976664" cy="778098"/>
          </a:xfrm>
        </p:spPr>
        <p:txBody>
          <a:bodyPr>
            <a:normAutofit/>
          </a:bodyPr>
          <a:lstStyle/>
          <a:p>
            <a:r>
              <a:rPr lang="en-US" altLang="ja-JP" sz="3600" u="sng" dirty="0" smtClean="0"/>
              <a:t>Results at same water content</a:t>
            </a:r>
            <a:endParaRPr kumimoji="1" lang="ja-JP" altLang="en-US" sz="3600" u="sng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02" t="17270" r="10244" b="16731"/>
          <a:stretch>
            <a:fillRect/>
          </a:stretch>
        </p:blipFill>
        <p:spPr bwMode="auto">
          <a:xfrm>
            <a:off x="251520" y="908720"/>
            <a:ext cx="7486072" cy="569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正方形/長方形 3"/>
          <p:cNvSpPr/>
          <p:nvPr/>
        </p:nvSpPr>
        <p:spPr>
          <a:xfrm>
            <a:off x="4860032" y="4077072"/>
            <a:ext cx="2304256" cy="891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smtClean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en-US" altLang="ja-JP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dmax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1.88g/cm</a:t>
            </a:r>
            <a:r>
              <a:rPr lang="en-US" altLang="ja-JP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ja-JP" sz="2400" baseline="-25000" dirty="0" smtClean="0">
                <a:latin typeface="Times New Roman" pitchFamily="18" charset="0"/>
                <a:cs typeface="Times New Roman" pitchFamily="18" charset="0"/>
              </a:rPr>
              <a:t>opt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:13.3%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38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 t="16891" r="10683" b="17926"/>
          <a:stretch>
            <a:fillRect/>
          </a:stretch>
        </p:blipFill>
        <p:spPr bwMode="auto">
          <a:xfrm>
            <a:off x="668710" y="677838"/>
            <a:ext cx="6696744" cy="488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Coefficient of FWD variation on </a:t>
            </a:r>
            <a:br>
              <a:rPr kumimoji="1" lang="en-US" altLang="ja-JP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</a:br>
            <a:r>
              <a:rPr kumimoji="1" lang="en-US" altLang="ja-JP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moisture-density curve</a:t>
            </a:r>
            <a:endParaRPr kumimoji="1" lang="ja-JP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247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3" name="グループ化 19"/>
          <p:cNvGrpSpPr/>
          <p:nvPr/>
        </p:nvGrpSpPr>
        <p:grpSpPr>
          <a:xfrm>
            <a:off x="47625" y="4058022"/>
            <a:ext cx="2016224" cy="648072"/>
            <a:chOff x="47625" y="4048497"/>
            <a:chExt cx="2016224" cy="648072"/>
          </a:xfrm>
        </p:grpSpPr>
        <p:sp>
          <p:nvSpPr>
            <p:cNvPr id="15" name="線吹き出し 1 (枠付き) 14"/>
            <p:cNvSpPr/>
            <p:nvPr/>
          </p:nvSpPr>
          <p:spPr>
            <a:xfrm>
              <a:off x="47625" y="4048497"/>
              <a:ext cx="2016224" cy="648072"/>
            </a:xfrm>
            <a:prstGeom prst="borderCallout1">
              <a:avLst>
                <a:gd name="adj1" fmla="val -28751"/>
                <a:gd name="adj2" fmla="val 53589"/>
                <a:gd name="adj3" fmla="val 367"/>
                <a:gd name="adj4" fmla="val 50904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504" y="4120505"/>
              <a:ext cx="1899585" cy="504056"/>
            </a:xfrm>
            <a:prstGeom prst="rect">
              <a:avLst/>
            </a:prstGeom>
            <a:noFill/>
          </p:spPr>
        </p:pic>
      </p:grp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160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79512" y="5676106"/>
            <a:ext cx="8352928" cy="1124744"/>
          </a:xfrm>
          <a:custGeom>
            <a:avLst/>
            <a:gdLst>
              <a:gd name="connsiteX0" fmla="*/ 0 w 8496944"/>
              <a:gd name="connsiteY0" fmla="*/ 210604 h 1263600"/>
              <a:gd name="connsiteX1" fmla="*/ 61685 w 8496944"/>
              <a:gd name="connsiteY1" fmla="*/ 61685 h 1263600"/>
              <a:gd name="connsiteX2" fmla="*/ 210605 w 8496944"/>
              <a:gd name="connsiteY2" fmla="*/ 1 h 1263600"/>
              <a:gd name="connsiteX3" fmla="*/ 8286340 w 8496944"/>
              <a:gd name="connsiteY3" fmla="*/ 0 h 1263600"/>
              <a:gd name="connsiteX4" fmla="*/ 8435259 w 8496944"/>
              <a:gd name="connsiteY4" fmla="*/ 61685 h 1263600"/>
              <a:gd name="connsiteX5" fmla="*/ 8496943 w 8496944"/>
              <a:gd name="connsiteY5" fmla="*/ 210605 h 1263600"/>
              <a:gd name="connsiteX6" fmla="*/ 8496944 w 8496944"/>
              <a:gd name="connsiteY6" fmla="*/ 1052996 h 1263600"/>
              <a:gd name="connsiteX7" fmla="*/ 8435259 w 8496944"/>
              <a:gd name="connsiteY7" fmla="*/ 1201916 h 1263600"/>
              <a:gd name="connsiteX8" fmla="*/ 8286339 w 8496944"/>
              <a:gd name="connsiteY8" fmla="*/ 1263600 h 1263600"/>
              <a:gd name="connsiteX9" fmla="*/ 210604 w 8496944"/>
              <a:gd name="connsiteY9" fmla="*/ 1263600 h 1263600"/>
              <a:gd name="connsiteX10" fmla="*/ 61684 w 8496944"/>
              <a:gd name="connsiteY10" fmla="*/ 1201915 h 1263600"/>
              <a:gd name="connsiteX11" fmla="*/ 0 w 8496944"/>
              <a:gd name="connsiteY11" fmla="*/ 1052995 h 1263600"/>
              <a:gd name="connsiteX12" fmla="*/ 0 w 8496944"/>
              <a:gd name="connsiteY12" fmla="*/ 210604 h 12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6944" h="1263600">
                <a:moveTo>
                  <a:pt x="0" y="210604"/>
                </a:moveTo>
                <a:cubicBezTo>
                  <a:pt x="0" y="154748"/>
                  <a:pt x="22189" y="101180"/>
                  <a:pt x="61685" y="61685"/>
                </a:cubicBezTo>
                <a:cubicBezTo>
                  <a:pt x="101181" y="22189"/>
                  <a:pt x="154749" y="1"/>
                  <a:pt x="210605" y="1"/>
                </a:cubicBezTo>
                <a:lnTo>
                  <a:pt x="8286340" y="0"/>
                </a:lnTo>
                <a:cubicBezTo>
                  <a:pt x="8342196" y="0"/>
                  <a:pt x="8395764" y="22189"/>
                  <a:pt x="8435259" y="61685"/>
                </a:cubicBezTo>
                <a:cubicBezTo>
                  <a:pt x="8474755" y="101181"/>
                  <a:pt x="8496943" y="154749"/>
                  <a:pt x="8496943" y="210605"/>
                </a:cubicBezTo>
                <a:cubicBezTo>
                  <a:pt x="8496943" y="491402"/>
                  <a:pt x="8496944" y="772199"/>
                  <a:pt x="8496944" y="1052996"/>
                </a:cubicBezTo>
                <a:cubicBezTo>
                  <a:pt x="8496944" y="1108852"/>
                  <a:pt x="8474755" y="1162420"/>
                  <a:pt x="8435259" y="1201916"/>
                </a:cubicBezTo>
                <a:cubicBezTo>
                  <a:pt x="8395763" y="1241412"/>
                  <a:pt x="8342195" y="1263600"/>
                  <a:pt x="8286339" y="1263600"/>
                </a:cubicBezTo>
                <a:lnTo>
                  <a:pt x="210604" y="1263600"/>
                </a:lnTo>
                <a:cubicBezTo>
                  <a:pt x="154748" y="1263600"/>
                  <a:pt x="101180" y="1241411"/>
                  <a:pt x="61684" y="1201915"/>
                </a:cubicBezTo>
                <a:cubicBezTo>
                  <a:pt x="22188" y="1162419"/>
                  <a:pt x="0" y="1108851"/>
                  <a:pt x="0" y="1052995"/>
                </a:cubicBezTo>
                <a:lnTo>
                  <a:pt x="0" y="210604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984" tIns="175984" rIns="175984" bIns="175984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3000" dirty="0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Stiffness and compaction can be increased with increasing compaction energy.</a:t>
            </a:r>
            <a:endParaRPr lang="en-US" altLang="ja-JP" sz="3000" kern="1200" dirty="0" smtClean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4" name="グループ化 22"/>
          <p:cNvGrpSpPr/>
          <p:nvPr/>
        </p:nvGrpSpPr>
        <p:grpSpPr>
          <a:xfrm>
            <a:off x="2123728" y="2133601"/>
            <a:ext cx="4210397" cy="1636389"/>
            <a:chOff x="2085628" y="2152651"/>
            <a:chExt cx="4210397" cy="1636389"/>
          </a:xfrm>
        </p:grpSpPr>
        <p:sp>
          <p:nvSpPr>
            <p:cNvPr id="29" name="フリーフォーム 28"/>
            <p:cNvSpPr/>
            <p:nvPr/>
          </p:nvSpPr>
          <p:spPr>
            <a:xfrm>
              <a:off x="2483768" y="3028950"/>
              <a:ext cx="3812257" cy="760090"/>
            </a:xfrm>
            <a:custGeom>
              <a:avLst/>
              <a:gdLst>
                <a:gd name="connsiteX0" fmla="*/ 3695700 w 3695700"/>
                <a:gd name="connsiteY0" fmla="*/ 0 h 762000"/>
                <a:gd name="connsiteX1" fmla="*/ 2809875 w 3695700"/>
                <a:gd name="connsiteY1" fmla="*/ 619125 h 762000"/>
                <a:gd name="connsiteX2" fmla="*/ 0 w 3695700"/>
                <a:gd name="connsiteY2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5700" h="762000">
                  <a:moveTo>
                    <a:pt x="3695700" y="0"/>
                  </a:moveTo>
                  <a:cubicBezTo>
                    <a:pt x="3560762" y="246062"/>
                    <a:pt x="3425825" y="492125"/>
                    <a:pt x="2809875" y="619125"/>
                  </a:cubicBezTo>
                  <a:cubicBezTo>
                    <a:pt x="2193925" y="746125"/>
                    <a:pt x="1096962" y="754062"/>
                    <a:pt x="0" y="762000"/>
                  </a:cubicBezTo>
                </a:path>
              </a:pathLst>
            </a:custGeom>
            <a:ln w="50800">
              <a:solidFill>
                <a:srgbClr val="012EE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2555776" y="2152651"/>
              <a:ext cx="3244949" cy="628278"/>
            </a:xfrm>
            <a:custGeom>
              <a:avLst/>
              <a:gdLst>
                <a:gd name="connsiteX0" fmla="*/ 3105150 w 3105150"/>
                <a:gd name="connsiteY0" fmla="*/ 0 h 657225"/>
                <a:gd name="connsiteX1" fmla="*/ 2743200 w 3105150"/>
                <a:gd name="connsiteY1" fmla="*/ 352425 h 657225"/>
                <a:gd name="connsiteX2" fmla="*/ 1628775 w 3105150"/>
                <a:gd name="connsiteY2" fmla="*/ 571500 h 657225"/>
                <a:gd name="connsiteX3" fmla="*/ 0 w 3105150"/>
                <a:gd name="connsiteY3" fmla="*/ 657225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5150" h="657225">
                  <a:moveTo>
                    <a:pt x="3105150" y="0"/>
                  </a:moveTo>
                  <a:cubicBezTo>
                    <a:pt x="3047206" y="128587"/>
                    <a:pt x="2989262" y="257175"/>
                    <a:pt x="2743200" y="352425"/>
                  </a:cubicBezTo>
                  <a:cubicBezTo>
                    <a:pt x="2497138" y="447675"/>
                    <a:pt x="2085975" y="520700"/>
                    <a:pt x="1628775" y="571500"/>
                  </a:cubicBezTo>
                  <a:cubicBezTo>
                    <a:pt x="1171575" y="622300"/>
                    <a:pt x="585787" y="639762"/>
                    <a:pt x="0" y="657225"/>
                  </a:cubicBezTo>
                </a:path>
              </a:pathLst>
            </a:custGeom>
            <a:ln w="50800">
              <a:solidFill>
                <a:srgbClr val="012EE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195736" y="2353072"/>
              <a:ext cx="18485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12EED"/>
                  </a:solidFill>
                </a:rPr>
                <a:t>FWD</a:t>
              </a:r>
              <a:r>
                <a:rPr kumimoji="1" lang="ja-JP" altLang="en-US" sz="2000" dirty="0" smtClean="0">
                  <a:solidFill>
                    <a:srgbClr val="012EED"/>
                  </a:solidFill>
                </a:rPr>
                <a:t>係数</a:t>
              </a:r>
              <a:r>
                <a:rPr kumimoji="1" lang="en-US" altLang="ja-JP" sz="2000" dirty="0" smtClean="0">
                  <a:solidFill>
                    <a:srgbClr val="012EED"/>
                  </a:solidFill>
                </a:rPr>
                <a:t>=1000</a:t>
              </a:r>
              <a:endParaRPr kumimoji="1" lang="ja-JP" altLang="en-US" sz="2000" dirty="0">
                <a:solidFill>
                  <a:srgbClr val="012EED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085628" y="3370709"/>
              <a:ext cx="17187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12EED"/>
                  </a:solidFill>
                </a:rPr>
                <a:t>FWD</a:t>
              </a:r>
              <a:r>
                <a:rPr kumimoji="1" lang="ja-JP" altLang="en-US" sz="2000" dirty="0" smtClean="0">
                  <a:solidFill>
                    <a:srgbClr val="012EED"/>
                  </a:solidFill>
                </a:rPr>
                <a:t>係数</a:t>
              </a:r>
              <a:r>
                <a:rPr kumimoji="1" lang="en-US" altLang="ja-JP" sz="2000" dirty="0" smtClean="0">
                  <a:solidFill>
                    <a:srgbClr val="012EED"/>
                  </a:solidFill>
                </a:rPr>
                <a:t>=500</a:t>
              </a:r>
              <a:endParaRPr kumimoji="1" lang="ja-JP" altLang="en-US" sz="2000" dirty="0">
                <a:solidFill>
                  <a:srgbClr val="012EED"/>
                </a:solidFill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39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正方形/長方形 3"/>
          <p:cNvSpPr/>
          <p:nvPr/>
        </p:nvSpPr>
        <p:spPr>
          <a:xfrm>
            <a:off x="2411760" y="1052736"/>
            <a:ext cx="2232248" cy="792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en-US" altLang="ja-JP" sz="20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dmax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1.88g/cm</a:t>
            </a:r>
            <a:r>
              <a:rPr lang="en-US" altLang="ja-JP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opt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:13.3%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7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6925" y="5181600"/>
            <a:ext cx="9144000" cy="1135360"/>
          </a:xfrm>
          <a:prstGeom prst="roundRect">
            <a:avLst>
              <a:gd name="adj" fmla="val 9033"/>
            </a:avLst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just" defTabSz="914099" fontAlgn="base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l"/>
              <a:tabLst>
                <a:tab pos="354013" algn="l"/>
              </a:tabLst>
            </a:pP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The embankment was built with a 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Smooth Roller Compactor</a:t>
            </a:r>
            <a:r>
              <a:rPr lang="en-US" altLang="ja-JP" sz="2400" dirty="0" smtClean="0">
                <a:solidFill>
                  <a:schemeClr val="tx1"/>
                </a:solidFill>
              </a:rPr>
              <a:t>.</a:t>
            </a:r>
          </a:p>
          <a:p>
            <a:pPr algn="just" defTabSz="914099" fontAlgn="base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l"/>
              <a:tabLst>
                <a:tab pos="354013" algn="l"/>
              </a:tabLst>
            </a:pPr>
            <a:r>
              <a:rPr lang="en-US" altLang="ja-JP" sz="2400" dirty="0" smtClean="0">
                <a:solidFill>
                  <a:schemeClr val="tx1"/>
                </a:solidFill>
              </a:rPr>
              <a:t>Slope was built with a 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Bucket of excavator</a:t>
            </a:r>
            <a:r>
              <a:rPr lang="en-US" altLang="ja-JP" sz="2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56" y="3680"/>
            <a:ext cx="4718544" cy="720080"/>
          </a:xfrm>
        </p:spPr>
        <p:txBody>
          <a:bodyPr>
            <a:noAutofit/>
          </a:bodyPr>
          <a:lstStyle/>
          <a:p>
            <a:r>
              <a:rPr lang="en-US" altLang="ja-JP" u="sng" dirty="0" smtClean="0">
                <a:solidFill>
                  <a:srgbClr val="C00000"/>
                </a:solidFill>
              </a:rPr>
              <a:t>Embankment Site</a:t>
            </a:r>
            <a:endParaRPr kumimoji="1" lang="ja-JP" altLang="en-US" u="sng" dirty="0">
              <a:solidFill>
                <a:srgbClr val="C00000"/>
              </a:solidFill>
            </a:endParaRPr>
          </a:p>
        </p:txBody>
      </p:sp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5CC9EF8-C3FF-47D0-8166-DF829BE92C9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63296" y="762000"/>
            <a:ext cx="7766304" cy="4279392"/>
            <a:chOff x="533400" y="1143000"/>
            <a:chExt cx="7766304" cy="427939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43000"/>
              <a:ext cx="7766304" cy="427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1676400" y="1149926"/>
              <a:ext cx="4041827" cy="2813737"/>
              <a:chOff x="1676400" y="1149926"/>
              <a:chExt cx="4041827" cy="281373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253560" y="1149926"/>
                <a:ext cx="3464667" cy="9541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smtClean="0">
                    <a:solidFill>
                      <a:srgbClr val="C00000"/>
                    </a:solidFill>
                  </a:rPr>
                  <a:t>Iwade Shi</a:t>
                </a:r>
              </a:p>
              <a:p>
                <a:pPr algn="ctr"/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Wakayama Prefecture</a:t>
                </a:r>
                <a:endParaRPr kumimoji="1" lang="ja-JP" altLang="en-US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76400" y="3317332"/>
                <a:ext cx="16786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600" b="1" dirty="0" smtClean="0">
                    <a:solidFill>
                      <a:srgbClr val="002060"/>
                    </a:solidFill>
                  </a:rPr>
                  <a:t>Slope-D</a:t>
                </a:r>
                <a:endParaRPr kumimoji="1" lang="ja-JP" altLang="en-US" sz="3600" b="1" dirty="0">
                  <a:solidFill>
                    <a:srgbClr val="002060"/>
                  </a:solidFill>
                </a:endParaRPr>
              </a:p>
            </p:txBody>
          </p:sp>
        </p:grpSp>
      </p:grpSp>
      <p:graphicFrame>
        <p:nvGraphicFramePr>
          <p:cNvPr id="1740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888183"/>
              </p:ext>
            </p:extLst>
          </p:nvPr>
        </p:nvGraphicFramePr>
        <p:xfrm>
          <a:off x="143508" y="1755304"/>
          <a:ext cx="8856984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SmartDraw" r:id="rId4" imgW="6918827" imgH="2021921" progId="SmartDraw.2">
                  <p:embed/>
                </p:oleObj>
              </mc:Choice>
              <mc:Fallback>
                <p:oleObj name="SmartDraw" r:id="rId4" imgW="6918827" imgH="2021921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1755304"/>
                        <a:ext cx="8856984" cy="2664296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/>
          <a:srcRect r="52696"/>
          <a:stretch>
            <a:fillRect/>
          </a:stretch>
        </p:blipFill>
        <p:spPr bwMode="auto">
          <a:xfrm>
            <a:off x="0" y="692694"/>
            <a:ext cx="9083636" cy="525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6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04800" y="1600200"/>
            <a:ext cx="8402782" cy="3962400"/>
            <a:chOff x="304800" y="1600200"/>
            <a:chExt cx="8402782" cy="3962400"/>
          </a:xfrm>
        </p:grpSpPr>
        <p:graphicFrame>
          <p:nvGraphicFramePr>
            <p:cNvPr id="26" name="Diagram 25"/>
            <p:cNvGraphicFramePr/>
            <p:nvPr>
              <p:extLst>
                <p:ext uri="{D42A27DB-BD31-4B8C-83A1-F6EECF244321}">
                  <p14:modId xmlns:p14="http://schemas.microsoft.com/office/powerpoint/2010/main" val="1154596503"/>
                </p:ext>
              </p:extLst>
            </p:nvPr>
          </p:nvGraphicFramePr>
          <p:xfrm>
            <a:off x="304800" y="2514599"/>
            <a:ext cx="3200400" cy="22929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3657600" y="1600200"/>
              <a:ext cx="5049982" cy="3962400"/>
              <a:chOff x="3657600" y="1600200"/>
              <a:chExt cx="5049982" cy="3962400"/>
            </a:xfrm>
          </p:grpSpPr>
          <p:graphicFrame>
            <p:nvGraphicFramePr>
              <p:cNvPr id="21" name="Diagram 20"/>
              <p:cNvGraphicFramePr/>
              <p:nvPr>
                <p:extLst>
                  <p:ext uri="{D42A27DB-BD31-4B8C-83A1-F6EECF244321}">
                    <p14:modId xmlns:p14="http://schemas.microsoft.com/office/powerpoint/2010/main" val="1743219609"/>
                  </p:ext>
                </p:extLst>
              </p:nvPr>
            </p:nvGraphicFramePr>
            <p:xfrm>
              <a:off x="3657600" y="1600200"/>
              <a:ext cx="5049982" cy="39624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27" name="Group 26"/>
              <p:cNvGrpSpPr/>
              <p:nvPr/>
            </p:nvGrpSpPr>
            <p:grpSpPr>
              <a:xfrm>
                <a:off x="4017810" y="2085110"/>
                <a:ext cx="684006" cy="3006440"/>
                <a:chOff x="4017810" y="2085110"/>
                <a:chExt cx="684006" cy="300644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4017810" y="2085110"/>
                  <a:ext cx="39305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b="1" dirty="0" smtClean="0">
                      <a:solidFill>
                        <a:schemeClr val="bg2"/>
                      </a:solidFill>
                    </a:rPr>
                    <a:t>1</a:t>
                  </a:r>
                  <a:endParaRPr kumimoji="1" lang="ja-JP" altLang="en-US" sz="32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308760" y="3273720"/>
                  <a:ext cx="39305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b="1" dirty="0" smtClean="0">
                      <a:solidFill>
                        <a:schemeClr val="bg2"/>
                      </a:solidFill>
                    </a:rPr>
                    <a:t>2</a:t>
                  </a:r>
                  <a:endParaRPr kumimoji="1" lang="ja-JP" altLang="en-US" sz="32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052450" y="4506775"/>
                  <a:ext cx="39305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b="1" dirty="0" smtClean="0">
                      <a:solidFill>
                        <a:schemeClr val="accent4"/>
                      </a:solidFill>
                    </a:rPr>
                    <a:t>3</a:t>
                  </a:r>
                  <a:endParaRPr kumimoji="1" lang="ja-JP" altLang="en-US" sz="3200" b="1" dirty="0">
                    <a:solidFill>
                      <a:schemeClr val="accent4"/>
                    </a:solidFill>
                  </a:endParaRPr>
                </a:p>
              </p:txBody>
            </p:sp>
          </p:grpSp>
        </p:grp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41</a:t>
            </a:fld>
            <a:endParaRPr kumimoji="1" lang="ja-JP" alt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2823710"/>
              </p:ext>
            </p:extLst>
          </p:nvPr>
        </p:nvGraphicFramePr>
        <p:xfrm>
          <a:off x="729266" y="1346200"/>
          <a:ext cx="77119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1" y="24864"/>
            <a:ext cx="4089649" cy="936104"/>
          </a:xfrm>
        </p:spPr>
        <p:txBody>
          <a:bodyPr>
            <a:normAutofit/>
          </a:bodyPr>
          <a:lstStyle/>
          <a:p>
            <a:pPr algn="l"/>
            <a:r>
              <a:rPr lang="en-US" altLang="ja-JP" sz="4000" u="sng" dirty="0" smtClean="0">
                <a:solidFill>
                  <a:srgbClr val="C00000"/>
                </a:solidFill>
              </a:rPr>
              <a:t>New Devices</a:t>
            </a:r>
            <a:endParaRPr kumimoji="1" lang="ja-JP" altLang="en-US" sz="4000" u="sng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42</a:t>
            </a:fld>
            <a:endParaRPr kumimoji="1" lang="ja-JP" alt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762000"/>
            <a:ext cx="8941301" cy="5423330"/>
            <a:chOff x="0" y="762000"/>
            <a:chExt cx="8941301" cy="5423330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62000"/>
              <a:ext cx="5086922" cy="453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5071230" y="1025235"/>
              <a:ext cx="3870071" cy="5160095"/>
              <a:chOff x="5071230" y="1025235"/>
              <a:chExt cx="3870071" cy="5160095"/>
            </a:xfrm>
          </p:grpSpPr>
          <p:pic>
            <p:nvPicPr>
              <p:cNvPr id="1843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1230" y="1025235"/>
                <a:ext cx="3870071" cy="51600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5380463" y="4430247"/>
                <a:ext cx="2404335" cy="1457843"/>
                <a:chOff x="5380463" y="4430247"/>
                <a:chExt cx="2404335" cy="1457843"/>
              </a:xfrm>
            </p:grpSpPr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6125162" y="5328944"/>
                  <a:ext cx="1659636" cy="0"/>
                </a:xfrm>
                <a:prstGeom prst="straightConnector1">
                  <a:avLst/>
                </a:prstGeom>
                <a:ln w="50800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6481129" y="5426425"/>
                  <a:ext cx="942887" cy="461665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 smtClean="0"/>
                    <a:t>80 cm</a:t>
                  </a:r>
                  <a:endParaRPr kumimoji="1" lang="ja-JP" altLang="en-US" sz="2400" b="1" dirty="0"/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5943600" y="4724400"/>
                  <a:ext cx="181562" cy="576834"/>
                </a:xfrm>
                <a:prstGeom prst="straightConnector1">
                  <a:avLst/>
                </a:prstGeom>
                <a:ln w="50800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 rot="17400000">
                  <a:off x="5139852" y="4670858"/>
                  <a:ext cx="942887" cy="461665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 smtClean="0"/>
                    <a:t>50 cm</a:t>
                  </a:r>
                  <a:endParaRPr kumimoji="1" lang="ja-JP" altLang="en-US" sz="2400" b="1" dirty="0"/>
                </a:p>
              </p:txBody>
            </p:sp>
          </p:grp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910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764704"/>
            <a:ext cx="9144000" cy="5872710"/>
            <a:chOff x="0" y="764704"/>
            <a:chExt cx="9144000" cy="5872710"/>
          </a:xfrm>
        </p:grpSpPr>
        <p:pic>
          <p:nvPicPr>
            <p:cNvPr id="12288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64704"/>
              <a:ext cx="6517328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9419" y="2492896"/>
              <a:ext cx="4644581" cy="4144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566" y="0"/>
            <a:ext cx="7099846" cy="91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u="sng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Vibro</a:t>
            </a:r>
            <a:r>
              <a:rPr lang="en-US" altLang="ja-JP" sz="4000" b="1" u="sng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-Compaction Method </a:t>
            </a:r>
            <a:endParaRPr kumimoji="1" lang="ja-JP" altLang="en-US" sz="4000" b="1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241899"/>
            <a:ext cx="1728192" cy="261610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u="sng" dirty="0" smtClean="0"/>
              <a:t>Time (sec)</a:t>
            </a:r>
          </a:p>
          <a:p>
            <a:pPr algn="ctr"/>
            <a:r>
              <a:rPr lang="en-US" altLang="ja-JP" sz="2400" dirty="0" smtClean="0"/>
              <a:t>0 s</a:t>
            </a:r>
          </a:p>
          <a:p>
            <a:pPr algn="ctr"/>
            <a:r>
              <a:rPr kumimoji="1" lang="en-US" altLang="ja-JP" sz="2400" dirty="0" smtClean="0"/>
              <a:t>3 s</a:t>
            </a:r>
          </a:p>
          <a:p>
            <a:pPr algn="ctr"/>
            <a:r>
              <a:rPr lang="en-US" altLang="ja-JP" sz="2400" dirty="0" smtClean="0"/>
              <a:t>6 s</a:t>
            </a:r>
          </a:p>
          <a:p>
            <a:pPr algn="ctr"/>
            <a:r>
              <a:rPr kumimoji="1" lang="en-US" altLang="ja-JP" sz="2400" dirty="0" smtClean="0"/>
              <a:t>9 s</a:t>
            </a:r>
          </a:p>
          <a:p>
            <a:pPr algn="ctr"/>
            <a:r>
              <a:rPr lang="en-US" altLang="ja-JP" sz="2400" dirty="0" smtClean="0"/>
              <a:t>15 s</a:t>
            </a:r>
          </a:p>
          <a:p>
            <a:pPr algn="ctr"/>
            <a:r>
              <a:rPr kumimoji="1" lang="en-US" altLang="ja-JP" sz="2400" dirty="0" smtClean="0"/>
              <a:t>30 s</a:t>
            </a:r>
            <a:endParaRPr kumimoji="1" lang="ja-JP" altLang="en-US" sz="2400"/>
          </a:p>
        </p:txBody>
      </p:sp>
      <p:pic>
        <p:nvPicPr>
          <p:cNvPr id="12" name="Picture 15" descr="Logo Sadai gakusy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399929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70178" y="719137"/>
            <a:ext cx="7064375" cy="4919663"/>
            <a:chOff x="827584" y="1023937"/>
            <a:chExt cx="7064375" cy="4919663"/>
          </a:xfrm>
        </p:grpSpPr>
        <p:graphicFrame>
          <p:nvGraphicFramePr>
            <p:cNvPr id="4915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983424"/>
                </p:ext>
              </p:extLst>
            </p:nvPr>
          </p:nvGraphicFramePr>
          <p:xfrm>
            <a:off x="827584" y="1023937"/>
            <a:ext cx="7064375" cy="4919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1" name="ｸﾞﾗﾌ" r:id="rId3" imgW="4129920" imgH="2877120" progId="Origin50.Graph">
                    <p:embed/>
                  </p:oleObj>
                </mc:Choice>
                <mc:Fallback>
                  <p:oleObj name="ｸﾞﾗﾌ" r:id="rId3" imgW="4129920" imgH="28771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584" y="1023937"/>
                          <a:ext cx="7064375" cy="4919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Oval 4"/>
            <p:cNvSpPr/>
            <p:nvPr/>
          </p:nvSpPr>
          <p:spPr>
            <a:xfrm>
              <a:off x="6060418" y="1688933"/>
              <a:ext cx="887846" cy="70820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716016" y="1808442"/>
              <a:ext cx="1403777" cy="7185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47585" y="2516646"/>
              <a:ext cx="1368152" cy="4921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5638800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l"/>
            </a:pPr>
            <a:r>
              <a:rPr lang="en-US" altLang="ja-JP" sz="2300" b="1" dirty="0" smtClean="0">
                <a:latin typeface="Arial" pitchFamily="34" charset="0"/>
                <a:cs typeface="Arial" pitchFamily="34" charset="0"/>
              </a:rPr>
              <a:t> High </a:t>
            </a:r>
            <a:r>
              <a:rPr lang="en-US" altLang="ja-JP" sz="23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compaction</a:t>
            </a:r>
            <a:r>
              <a:rPr lang="en-US" altLang="ja-JP" sz="2300" b="1" dirty="0" smtClean="0">
                <a:latin typeface="Arial" pitchFamily="34" charset="0"/>
                <a:cs typeface="Arial" pitchFamily="34" charset="0"/>
              </a:rPr>
              <a:t> with high </a:t>
            </a:r>
            <a:r>
              <a:rPr lang="en-US" altLang="ja-JP" sz="23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stiffness</a:t>
            </a:r>
            <a:r>
              <a:rPr lang="en-US" altLang="ja-JP" sz="2300" b="1" dirty="0" smtClean="0">
                <a:latin typeface="Arial" pitchFamily="34" charset="0"/>
                <a:cs typeface="Arial" pitchFamily="34" charset="0"/>
              </a:rPr>
              <a:t> lies in between </a:t>
            </a:r>
            <a:r>
              <a:rPr lang="en-US" altLang="ja-JP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6s</a:t>
            </a:r>
            <a:r>
              <a:rPr lang="en-US" altLang="ja-JP" sz="2300" b="1" dirty="0" smtClean="0">
                <a:latin typeface="Arial" pitchFamily="34" charset="0"/>
                <a:cs typeface="Arial" pitchFamily="34" charset="0"/>
              </a:rPr>
              <a:t> &amp;</a:t>
            </a:r>
            <a:r>
              <a:rPr lang="en-US" altLang="ja-JP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 s</a:t>
            </a:r>
            <a:r>
              <a:rPr lang="en-US" altLang="ja-JP" sz="2300" b="1" dirty="0" smtClean="0">
                <a:latin typeface="Arial" pitchFamily="34" charset="0"/>
                <a:cs typeface="Arial" pitchFamily="34" charset="0"/>
              </a:rPr>
              <a:t> vibration time.  </a:t>
            </a:r>
            <a:endParaRPr kumimoji="1" lang="en-US" altLang="ja-JP" sz="23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kumimoji="1" lang="ja-JP" altLang="en-US" sz="2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566" y="0"/>
            <a:ext cx="1755488" cy="911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u="sng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Results </a:t>
            </a:r>
            <a:endParaRPr kumimoji="1" lang="ja-JP" alt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5" descr="Logo Sadai gakusy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557812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E84B2-97F5-4D78-A74A-9E2E47D48697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5496" y="5838363"/>
            <a:ext cx="907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With increasing duration of </a:t>
            </a:r>
            <a:r>
              <a:rPr lang="en-US" altLang="ja-JP" sz="2400" b="1" dirty="0" err="1" smtClean="0">
                <a:latin typeface="Arial" pitchFamily="34" charset="0"/>
                <a:cs typeface="Arial" pitchFamily="34" charset="0"/>
              </a:rPr>
              <a:t>vibro</a:t>
            </a:r>
            <a:r>
              <a:rPr lang="en-US" altLang="ja-JP" sz="2400" b="1" dirty="0" smtClean="0">
                <a:latin typeface="Arial" pitchFamily="34" charset="0"/>
                <a:cs typeface="Arial" pitchFamily="34" charset="0"/>
              </a:rPr>
              <a:t>-compaction in the slope, dry density increases. </a:t>
            </a:r>
            <a:endParaRPr kumimoji="1" lang="ja-JP" altLang="en-US" sz="24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444016" y="95536"/>
          <a:ext cx="8262937" cy="575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1" name="ｸﾞﾗﾌ" r:id="rId3" imgW="4129920" imgH="2877120" progId="Origin50.Graph">
                  <p:embed/>
                </p:oleObj>
              </mc:Choice>
              <mc:Fallback>
                <p:oleObj name="ｸﾞﾗﾌ" r:id="rId3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16" y="95536"/>
                        <a:ext cx="8262937" cy="575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5" descr="Logo Sadai gakusy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6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5496" y="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32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Innovation of Device for Static compaction</a:t>
            </a:r>
            <a:endParaRPr kumimoji="1" lang="ja-JP" altLang="en-US" sz="3200" b="1" u="sng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DXTMPPPT01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01" y="557746"/>
            <a:ext cx="8875187" cy="6255630"/>
          </a:xfrm>
          <a:prstGeom prst="rect">
            <a:avLst/>
          </a:prstGeom>
        </p:spPr>
      </p:pic>
      <p:pic>
        <p:nvPicPr>
          <p:cNvPr id="6" name="Picture 15" descr="Logo Sadai gakusy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71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pic>
        <p:nvPicPr>
          <p:cNvPr id="7" name="Picture 6" descr="SDXTMPPPT01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071" y="198520"/>
            <a:ext cx="8482302" cy="6415200"/>
          </a:xfrm>
          <a:prstGeom prst="rect">
            <a:avLst/>
          </a:prstGeom>
        </p:spPr>
      </p:pic>
      <p:pic>
        <p:nvPicPr>
          <p:cNvPr id="4" name="Picture 15" descr="Logo Sadai gakusy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84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kumimoji="1" lang="en-US" altLang="ja-JP" sz="3200" b="1" u="sng" dirty="0" smtClean="0"/>
              <a:t>Installation of pressure cells and results </a:t>
            </a:r>
            <a:br>
              <a:rPr kumimoji="1" lang="en-US" altLang="ja-JP" sz="3200" b="1" u="sng" dirty="0" smtClean="0"/>
            </a:br>
            <a:r>
              <a:rPr kumimoji="1" lang="en-US" altLang="ja-JP" sz="3200" b="1" u="sng" dirty="0" smtClean="0"/>
              <a:t>on recreated slopes</a:t>
            </a:r>
            <a:endParaRPr kumimoji="1" lang="ja-JP" altLang="en-US" sz="3200" b="1" u="sn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F665-15B8-440B-81B4-242FBAB11F65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6" name="Picture 5" descr="SDXTMPPPT01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474" y="846593"/>
            <a:ext cx="7468650" cy="6011370"/>
          </a:xfrm>
          <a:prstGeom prst="rect">
            <a:avLst/>
          </a:prstGeom>
        </p:spPr>
      </p:pic>
      <p:pic>
        <p:nvPicPr>
          <p:cNvPr id="7" name="Picture 15" descr="Logo Sadai gakusy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7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49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467544" y="0"/>
          <a:ext cx="8262937" cy="575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4" name="ｸﾞﾗﾌ" r:id="rId4" imgW="4129920" imgH="2877120" progId="Origin50.Graph">
                  <p:embed/>
                </p:oleObj>
              </mc:Choice>
              <mc:Fallback>
                <p:oleObj name="ｸﾞﾗﾌ" r:id="rId4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0"/>
                        <a:ext cx="8262937" cy="575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5" descr="Logo Sadai gakusy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87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11724" y="1247174"/>
            <a:ext cx="8659558" cy="4620226"/>
            <a:chOff x="311724" y="1066222"/>
            <a:chExt cx="8659558" cy="4620226"/>
          </a:xfrm>
        </p:grpSpPr>
        <p:grpSp>
          <p:nvGrpSpPr>
            <p:cNvPr id="15" name="Group 14"/>
            <p:cNvGrpSpPr/>
            <p:nvPr/>
          </p:nvGrpSpPr>
          <p:grpSpPr>
            <a:xfrm>
              <a:off x="311724" y="1066222"/>
              <a:ext cx="8659558" cy="4620226"/>
              <a:chOff x="311724" y="1066222"/>
              <a:chExt cx="8659558" cy="4620226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0000"/>
              <a:stretch/>
            </p:blipFill>
            <p:spPr bwMode="auto">
              <a:xfrm>
                <a:off x="3893123" y="1751861"/>
                <a:ext cx="5078159" cy="3934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724" y="1066222"/>
                <a:ext cx="3581399" cy="4572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7200" y="4278868"/>
              <a:ext cx="8415441" cy="1238310"/>
              <a:chOff x="457200" y="4278868"/>
              <a:chExt cx="8415441" cy="123831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114800" y="5117068"/>
                <a:ext cx="4757841" cy="40011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dirty="0"/>
                  <a:t>TW500W-1 Sakai Smooth </a:t>
                </a:r>
                <a:r>
                  <a:rPr lang="en-US" altLang="ja-JP" sz="2000" b="1" dirty="0" smtClean="0"/>
                  <a:t>Roller Compactor</a:t>
                </a:r>
                <a:endParaRPr lang="ja-JP" altLang="en-US" sz="2000" b="1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" y="4278868"/>
                <a:ext cx="3188180" cy="40011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dirty="0"/>
                  <a:t>Komatsu PC </a:t>
                </a:r>
                <a:r>
                  <a:rPr lang="en-US" altLang="ja-JP" sz="2000" b="1" dirty="0" smtClean="0"/>
                  <a:t>120-6 Excavator</a:t>
                </a:r>
                <a:endParaRPr lang="ja-JP" altLang="en-US" sz="2000" b="1" dirty="0"/>
              </a:p>
            </p:txBody>
          </p:sp>
        </p:grp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3839" y="13855"/>
            <a:ext cx="4939161" cy="1143000"/>
          </a:xfrm>
        </p:spPr>
        <p:txBody>
          <a:bodyPr>
            <a:normAutofit/>
          </a:bodyPr>
          <a:lstStyle/>
          <a:p>
            <a:r>
              <a:rPr kumimoji="1" lang="en-US" altLang="ja-JP" sz="4000" b="1" u="sng" dirty="0" smtClean="0">
                <a:solidFill>
                  <a:srgbClr val="C00000"/>
                </a:solidFill>
              </a:rPr>
              <a:t>Compaction Devices</a:t>
            </a:r>
            <a:endParaRPr kumimoji="1" lang="ja-JP" alt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2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80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50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467544" y="0"/>
          <a:ext cx="8262937" cy="575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ｸﾞﾗﾌ" r:id="rId4" imgW="4129920" imgH="2877120" progId="Origin50.Graph">
                  <p:embed/>
                </p:oleObj>
              </mc:Choice>
              <mc:Fallback>
                <p:oleObj name="ｸﾞﾗﾌ" r:id="rId4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0"/>
                        <a:ext cx="8262937" cy="575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5" descr="Logo Sadai gakusy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1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51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395536" y="50576"/>
          <a:ext cx="8262937" cy="575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2" name="ｸﾞﾗﾌ" r:id="rId4" imgW="4129920" imgH="2877120" progId="Origin50.Graph">
                  <p:embed/>
                </p:oleObj>
              </mc:Choice>
              <mc:Fallback>
                <p:oleObj name="ｸﾞﾗﾌ" r:id="rId4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0576"/>
                        <a:ext cx="8262937" cy="575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5" descr="Logo Sadai gakusy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53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52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323528" y="404664"/>
            <a:ext cx="8262937" cy="5754688"/>
            <a:chOff x="323528" y="404664"/>
            <a:chExt cx="8262937" cy="5754688"/>
          </a:xfrm>
        </p:grpSpPr>
        <p:graphicFrame>
          <p:nvGraphicFramePr>
            <p:cNvPr id="58371" name="Object 3"/>
            <p:cNvGraphicFramePr>
              <a:graphicFrameLocks noChangeAspect="1"/>
            </p:cNvGraphicFramePr>
            <p:nvPr/>
          </p:nvGraphicFramePr>
          <p:xfrm>
            <a:off x="323528" y="404664"/>
            <a:ext cx="8262937" cy="575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6" name="ｸﾞﾗﾌ" r:id="rId4" imgW="4129920" imgH="2877120" progId="Origin50.Graph">
                    <p:embed/>
                  </p:oleObj>
                </mc:Choice>
                <mc:Fallback>
                  <p:oleObj name="ｸﾞﾗﾌ" r:id="rId4" imgW="4129920" imgH="28771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404664"/>
                          <a:ext cx="8262937" cy="5754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Arrow Connector 13"/>
            <p:cNvCxnSpPr/>
            <p:nvPr/>
          </p:nvCxnSpPr>
          <p:spPr>
            <a:xfrm flipV="1">
              <a:off x="5220072" y="2420888"/>
              <a:ext cx="504056" cy="108012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1883391" y="1121391"/>
              <a:ext cx="5127009" cy="2035700"/>
            </a:xfrm>
            <a:custGeom>
              <a:avLst/>
              <a:gdLst>
                <a:gd name="connsiteX0" fmla="*/ 0 w 5127009"/>
                <a:gd name="connsiteY0" fmla="*/ 93260 h 2056263"/>
                <a:gd name="connsiteX1" fmla="*/ 1856096 w 5127009"/>
                <a:gd name="connsiteY1" fmla="*/ 284328 h 2056263"/>
                <a:gd name="connsiteX2" fmla="*/ 4653887 w 5127009"/>
                <a:gd name="connsiteY2" fmla="*/ 1799230 h 2056263"/>
                <a:gd name="connsiteX3" fmla="*/ 4694830 w 5127009"/>
                <a:gd name="connsiteY3" fmla="*/ 1826525 h 205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7009" h="2056263">
                  <a:moveTo>
                    <a:pt x="0" y="93260"/>
                  </a:moveTo>
                  <a:cubicBezTo>
                    <a:pt x="540224" y="46630"/>
                    <a:pt x="1080448" y="0"/>
                    <a:pt x="1856096" y="284328"/>
                  </a:cubicBezTo>
                  <a:cubicBezTo>
                    <a:pt x="2631744" y="568656"/>
                    <a:pt x="4180765" y="1542197"/>
                    <a:pt x="4653887" y="1799230"/>
                  </a:cubicBezTo>
                  <a:cubicBezTo>
                    <a:pt x="5127009" y="2056263"/>
                    <a:pt x="4910919" y="1941394"/>
                    <a:pt x="4694830" y="1826525"/>
                  </a:cubicBezTo>
                </a:path>
              </a:pathLst>
            </a:cu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1840" y="3514656"/>
              <a:ext cx="4104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Expected line of pressure increment</a:t>
              </a:r>
              <a:endParaRPr kumimoji="1" lang="ja-JP" altLang="en-US" sz="2000"/>
            </a:p>
          </p:txBody>
        </p:sp>
      </p:grpSp>
      <p:pic>
        <p:nvPicPr>
          <p:cNvPr id="8" name="Picture 15" descr="Logo Sadai gakusy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8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53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67544" y="0"/>
            <a:ext cx="8262937" cy="5754688"/>
            <a:chOff x="467544" y="0"/>
            <a:chExt cx="8262937" cy="5754688"/>
          </a:xfrm>
        </p:grpSpPr>
        <p:graphicFrame>
          <p:nvGraphicFramePr>
            <p:cNvPr id="59395" name="Object 3"/>
            <p:cNvGraphicFramePr>
              <a:graphicFrameLocks noChangeAspect="1"/>
            </p:cNvGraphicFramePr>
            <p:nvPr/>
          </p:nvGraphicFramePr>
          <p:xfrm>
            <a:off x="467544" y="0"/>
            <a:ext cx="8262937" cy="575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0" name="ｸﾞﾗﾌ" r:id="rId4" imgW="4129920" imgH="2877120" progId="Origin50.Graph">
                    <p:embed/>
                  </p:oleObj>
                </mc:Choice>
                <mc:Fallback>
                  <p:oleObj name="ｸﾞﾗﾌ" r:id="rId4" imgW="4129920" imgH="28771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44" y="0"/>
                          <a:ext cx="8262937" cy="5754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Freeform 5"/>
            <p:cNvSpPr/>
            <p:nvPr/>
          </p:nvSpPr>
          <p:spPr>
            <a:xfrm>
              <a:off x="2033516" y="1052736"/>
              <a:ext cx="4763069" cy="2376264"/>
            </a:xfrm>
            <a:custGeom>
              <a:avLst/>
              <a:gdLst>
                <a:gd name="connsiteX0" fmla="*/ 0 w 4763069"/>
                <a:gd name="connsiteY0" fmla="*/ 0 h 2006221"/>
                <a:gd name="connsiteX1" fmla="*/ 1419368 w 4763069"/>
                <a:gd name="connsiteY1" fmla="*/ 177421 h 2006221"/>
                <a:gd name="connsiteX2" fmla="*/ 3193577 w 4763069"/>
                <a:gd name="connsiteY2" fmla="*/ 777922 h 2006221"/>
                <a:gd name="connsiteX3" fmla="*/ 4763069 w 4763069"/>
                <a:gd name="connsiteY3" fmla="*/ 2006221 h 2006221"/>
                <a:gd name="connsiteX4" fmla="*/ 4763069 w 4763069"/>
                <a:gd name="connsiteY4" fmla="*/ 2006221 h 200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3069" h="2006221">
                  <a:moveTo>
                    <a:pt x="0" y="0"/>
                  </a:moveTo>
                  <a:cubicBezTo>
                    <a:pt x="443552" y="23883"/>
                    <a:pt x="887105" y="47767"/>
                    <a:pt x="1419368" y="177421"/>
                  </a:cubicBezTo>
                  <a:cubicBezTo>
                    <a:pt x="1951631" y="307075"/>
                    <a:pt x="2636294" y="473122"/>
                    <a:pt x="3193577" y="777922"/>
                  </a:cubicBezTo>
                  <a:cubicBezTo>
                    <a:pt x="3750860" y="1082722"/>
                    <a:pt x="4763069" y="2006221"/>
                    <a:pt x="4763069" y="2006221"/>
                  </a:cubicBezTo>
                  <a:lnTo>
                    <a:pt x="4763069" y="2006221"/>
                  </a:lnTo>
                </a:path>
              </a:pathLst>
            </a:cu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2627784" y="2420888"/>
              <a:ext cx="4104456" cy="1552238"/>
              <a:chOff x="2627784" y="2420888"/>
              <a:chExt cx="4104456" cy="155223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627784" y="3573016"/>
                <a:ext cx="41044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Expected line of pressure increment</a:t>
                </a:r>
                <a:endParaRPr kumimoji="1" lang="ja-JP" altLang="en-US" sz="200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5004048" y="2420888"/>
                <a:ext cx="720080" cy="108012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/>
          <p:cNvSpPr txBox="1"/>
          <p:nvPr/>
        </p:nvSpPr>
        <p:spPr>
          <a:xfrm>
            <a:off x="9216" y="57017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 smtClean="0">
                <a:latin typeface="+mj-lt"/>
                <a:cs typeface="Arial" pitchFamily="34" charset="0"/>
              </a:rPr>
              <a:t>Average pressure distribution for slopes. Pressure is expected to be increased with increasing compaction energy.</a:t>
            </a:r>
          </a:p>
        </p:txBody>
      </p:sp>
      <p:pic>
        <p:nvPicPr>
          <p:cNvPr id="11" name="Picture 15" descr="Logo Sadai gakusy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8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83DF665-15B8-440B-81B4-242FBAB11F65}" type="slidenum">
              <a:rPr kumimoji="1" lang="ja-JP" altLang="en-US" smtClean="0">
                <a:solidFill>
                  <a:schemeClr val="tx1"/>
                </a:solidFill>
              </a:rPr>
              <a:pPr/>
              <a:t>54</a:t>
            </a:fld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69503" y="44624"/>
            <a:ext cx="8262937" cy="5754688"/>
            <a:chOff x="269503" y="44624"/>
            <a:chExt cx="8262937" cy="5754688"/>
          </a:xfrm>
        </p:grpSpPr>
        <p:graphicFrame>
          <p:nvGraphicFramePr>
            <p:cNvPr id="60419" name="Object 3"/>
            <p:cNvGraphicFramePr>
              <a:graphicFrameLocks noChangeAspect="1"/>
            </p:cNvGraphicFramePr>
            <p:nvPr/>
          </p:nvGraphicFramePr>
          <p:xfrm>
            <a:off x="269503" y="44624"/>
            <a:ext cx="8262937" cy="575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4" name="ｸﾞﾗﾌ" r:id="rId4" imgW="4129920" imgH="2877120" progId="Origin50.Graph">
                    <p:embed/>
                  </p:oleObj>
                </mc:Choice>
                <mc:Fallback>
                  <p:oleObj name="ｸﾞﾗﾌ" r:id="rId4" imgW="4129920" imgH="28771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503" y="44624"/>
                          <a:ext cx="8262937" cy="5754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"/>
            <p:cNvGrpSpPr/>
            <p:nvPr/>
          </p:nvGrpSpPr>
          <p:grpSpPr>
            <a:xfrm>
              <a:off x="2339752" y="2236802"/>
              <a:ext cx="4104456" cy="1840270"/>
              <a:chOff x="2627784" y="2132856"/>
              <a:chExt cx="4104456" cy="184027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627784" y="3573016"/>
                <a:ext cx="41044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Expected line of pressure increment</a:t>
                </a:r>
                <a:endParaRPr kumimoji="1" lang="ja-JP" altLang="en-US" sz="200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V="1">
                <a:off x="5004048" y="2132856"/>
                <a:ext cx="936104" cy="13681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Freeform 8"/>
            <p:cNvSpPr/>
            <p:nvPr/>
          </p:nvSpPr>
          <p:spPr>
            <a:xfrm>
              <a:off x="1791751" y="1321201"/>
              <a:ext cx="4940489" cy="2035791"/>
            </a:xfrm>
            <a:custGeom>
              <a:avLst/>
              <a:gdLst>
                <a:gd name="connsiteX0" fmla="*/ 0 w 4940489"/>
                <a:gd name="connsiteY0" fmla="*/ 56866 h 2035791"/>
                <a:gd name="connsiteX1" fmla="*/ 1842447 w 4940489"/>
                <a:gd name="connsiteY1" fmla="*/ 111457 h 2035791"/>
                <a:gd name="connsiteX2" fmla="*/ 3835020 w 4940489"/>
                <a:gd name="connsiteY2" fmla="*/ 725606 h 2035791"/>
                <a:gd name="connsiteX3" fmla="*/ 4940489 w 4940489"/>
                <a:gd name="connsiteY3" fmla="*/ 2035791 h 203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0489" h="2035791">
                  <a:moveTo>
                    <a:pt x="0" y="56866"/>
                  </a:moveTo>
                  <a:cubicBezTo>
                    <a:pt x="601638" y="28433"/>
                    <a:pt x="1203277" y="0"/>
                    <a:pt x="1842447" y="111457"/>
                  </a:cubicBezTo>
                  <a:cubicBezTo>
                    <a:pt x="2481617" y="222914"/>
                    <a:pt x="3318680" y="404884"/>
                    <a:pt x="3835020" y="725606"/>
                  </a:cubicBezTo>
                  <a:cubicBezTo>
                    <a:pt x="4351360" y="1046328"/>
                    <a:pt x="4645924" y="1541059"/>
                    <a:pt x="4940489" y="2035791"/>
                  </a:cubicBezTo>
                </a:path>
              </a:pathLst>
            </a:cu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58052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 smtClean="0">
                <a:latin typeface="+mj-lt"/>
                <a:cs typeface="Arial" pitchFamily="34" charset="0"/>
              </a:rPr>
              <a:t>Average pressure distribution with increasing tamping energy with expected increment trend of </a:t>
            </a:r>
            <a:r>
              <a:rPr lang="en-US" altLang="ja-JP" sz="2000" dirty="0" err="1" smtClean="0">
                <a:latin typeface="+mj-lt"/>
                <a:cs typeface="Arial" pitchFamily="34" charset="0"/>
              </a:rPr>
              <a:t>pressur</a:t>
            </a:r>
            <a:r>
              <a:rPr lang="en-US" altLang="ja-JP" sz="2000" dirty="0" smtClean="0">
                <a:latin typeface="+mj-lt"/>
                <a:cs typeface="Arial" pitchFamily="34" charset="0"/>
              </a:rPr>
              <a:t> with increasing compaction energy.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9792" y="220486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(83.9 %)</a:t>
            </a:r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707904" y="2132856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(82.8 %)</a:t>
            </a:r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876256" y="1772816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(84.7 %)</a:t>
            </a:r>
            <a:endParaRPr kumimoji="1" lang="ja-JP" altLang="en-US"/>
          </a:p>
        </p:txBody>
      </p:sp>
      <p:pic>
        <p:nvPicPr>
          <p:cNvPr id="15" name="Picture 15" descr="Logo Sadai gakusy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65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16"/>
            <a:ext cx="3975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Future Strategy</a:t>
            </a:r>
            <a:endParaRPr lang="ja-JP" altLang="en-US" sz="40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42856" y="6381328"/>
            <a:ext cx="2133600" cy="365125"/>
          </a:xfrm>
        </p:spPr>
        <p:txBody>
          <a:bodyPr/>
          <a:lstStyle/>
          <a:p>
            <a:fld id="{F83DF665-15B8-440B-81B4-242FBAB11F65}" type="slidenum">
              <a:rPr lang="ja-JP" altLang="en-US" smtClean="0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76" y="681335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Innovate laboratory scale compaction device</a:t>
            </a:r>
            <a:endParaRPr lang="ja-JP" altLang="en-US" sz="24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6" y="1143000"/>
            <a:ext cx="783096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Logo Sadai gakusy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1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16"/>
            <a:ext cx="3975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Future Strategy</a:t>
            </a:r>
            <a:endParaRPr lang="ja-JP" altLang="en-US" sz="40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42856" y="6381328"/>
            <a:ext cx="2133600" cy="365125"/>
          </a:xfrm>
        </p:spPr>
        <p:txBody>
          <a:bodyPr/>
          <a:lstStyle/>
          <a:p>
            <a:fld id="{F83DF665-15B8-440B-81B4-242FBAB11F65}" type="slidenum">
              <a:rPr lang="ja-JP" altLang="en-US" smtClean="0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76" y="681335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Innovate laboratory scale compaction device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29982"/>
            <a:ext cx="6858000" cy="557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5" descr="Logo Sadai gakusy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17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7752031"/>
              </p:ext>
            </p:extLst>
          </p:nvPr>
        </p:nvGraphicFramePr>
        <p:xfrm>
          <a:off x="0" y="1549896"/>
          <a:ext cx="9144000" cy="477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  <p:pic>
        <p:nvPicPr>
          <p:cNvPr id="11" name="Picture 15" descr="Logo Sadai gakusy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133078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06095407"/>
              </p:ext>
            </p:extLst>
          </p:nvPr>
        </p:nvGraphicFramePr>
        <p:xfrm>
          <a:off x="103910" y="1418278"/>
          <a:ext cx="8915400" cy="5134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  <p:pic>
        <p:nvPicPr>
          <p:cNvPr id="7" name="Picture 15" descr="Logo Sadai gakusy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41714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77191020"/>
              </p:ext>
            </p:extLst>
          </p:nvPr>
        </p:nvGraphicFramePr>
        <p:xfrm>
          <a:off x="0" y="1567880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59</a:t>
            </a:fld>
            <a:endParaRPr kumimoji="1" lang="ja-JP" altLang="en-US" dirty="0"/>
          </a:p>
        </p:txBody>
      </p:sp>
      <p:pic>
        <p:nvPicPr>
          <p:cNvPr id="7" name="Picture 15" descr="Logo Sadai gakusy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6760" y="15238"/>
            <a:ext cx="77724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2013/01/07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53458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4617132"/>
            <a:chOff x="0" y="0"/>
            <a:chExt cx="9144000" cy="4617132"/>
          </a:xfrm>
        </p:grpSpPr>
        <p:grpSp>
          <p:nvGrpSpPr>
            <p:cNvPr id="5" name="Group 4"/>
            <p:cNvGrpSpPr/>
            <p:nvPr/>
          </p:nvGrpSpPr>
          <p:grpSpPr>
            <a:xfrm>
              <a:off x="2987824" y="0"/>
              <a:ext cx="6156176" cy="4617132"/>
              <a:chOff x="2987824" y="0"/>
              <a:chExt cx="6156176" cy="4617132"/>
            </a:xfrm>
          </p:grpSpPr>
          <p:pic>
            <p:nvPicPr>
              <p:cNvPr id="7" name="Picture 1" descr="D:\Post Doc\First Field work at Wakayama\Photos of Wakayama field, 18~20 january 2011\2011-01-20 Wakayama Compaction field\IMG_2744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87824" y="0"/>
                <a:ext cx="6156176" cy="4617132"/>
              </a:xfrm>
              <a:prstGeom prst="rect">
                <a:avLst/>
              </a:prstGeom>
              <a:noFill/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3047459" y="2763511"/>
                <a:ext cx="5173667" cy="1017327"/>
                <a:chOff x="3047459" y="2763511"/>
                <a:chExt cx="5173667" cy="1017327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3047459" y="2763511"/>
                  <a:ext cx="439544" cy="64633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b="1" dirty="0" smtClean="0"/>
                    <a:t>X</a:t>
                  </a:r>
                  <a:endParaRPr kumimoji="1" lang="ja-JP" altLang="en-US" sz="3600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776924" y="3134507"/>
                  <a:ext cx="439544" cy="64633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b="1" dirty="0" smtClean="0"/>
                    <a:t>Y</a:t>
                  </a:r>
                  <a:endParaRPr kumimoji="1" lang="ja-JP" altLang="en-US" sz="36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7815246" y="2963741"/>
                  <a:ext cx="405880" cy="64633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b="1" dirty="0" smtClean="0"/>
                    <a:t>Z</a:t>
                  </a:r>
                  <a:endParaRPr kumimoji="1" lang="ja-JP" altLang="en-US" sz="3600" b="1" dirty="0"/>
                </a:p>
              </p:txBody>
            </p:sp>
          </p:grpSp>
        </p:grpSp>
        <p:sp>
          <p:nvSpPr>
            <p:cNvPr id="6" name="Content Placeholder 5"/>
            <p:cNvSpPr txBox="1">
              <a:spLocks/>
            </p:cNvSpPr>
            <p:nvPr/>
          </p:nvSpPr>
          <p:spPr bwMode="auto">
            <a:xfrm>
              <a:off x="0" y="0"/>
              <a:ext cx="2915816" cy="2016224"/>
            </a:xfrm>
            <a:prstGeom prst="roundRect">
              <a:avLst>
                <a:gd name="adj" fmla="val 9033"/>
              </a:avLst>
            </a:prstGeom>
            <a:solidFill>
              <a:srgbClr val="FFC000"/>
            </a:solidFill>
            <a:ln>
              <a:noFill/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74320" lvl="0" indent="-274320" algn="just" defTabSz="914099">
                <a:spcBef>
                  <a:spcPct val="20000"/>
                </a:spcBef>
                <a:buClr>
                  <a:schemeClr val="accent3"/>
                </a:buClr>
                <a:buSzPct val="95000"/>
                <a:defRPr/>
              </a:pPr>
              <a:r>
                <a:rPr lang="en-US" altLang="ja-JP" sz="2400" dirty="0" smtClean="0">
                  <a:solidFill>
                    <a:schemeClr val="tx1"/>
                  </a:solidFill>
                </a:rPr>
                <a:t>Slope was recreated with increasing number of tamping blow</a:t>
              </a:r>
              <a:endParaRPr lang="en-US" altLang="ja-JP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3670" y="2600369"/>
            <a:ext cx="6948264" cy="4126011"/>
            <a:chOff x="844130" y="955960"/>
            <a:chExt cx="6948264" cy="4126011"/>
          </a:xfrm>
        </p:grpSpPr>
        <p:graphicFrame>
          <p:nvGraphicFramePr>
            <p:cNvPr id="1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599918"/>
                </p:ext>
              </p:extLst>
            </p:nvPr>
          </p:nvGraphicFramePr>
          <p:xfrm>
            <a:off x="844130" y="955960"/>
            <a:ext cx="6948264" cy="4126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0" name="SmartDraw" r:id="rId4" imgW="3019317" imgH="1791127" progId="SmartDraw.2">
                    <p:embed/>
                  </p:oleObj>
                </mc:Choice>
                <mc:Fallback>
                  <p:oleObj name="SmartDraw" r:id="rId4" imgW="3019317" imgH="1791127" progId="SmartDraw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4130" y="955960"/>
                          <a:ext cx="6948264" cy="41260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15"/>
            <p:cNvGrpSpPr/>
            <p:nvPr/>
          </p:nvGrpSpPr>
          <p:grpSpPr>
            <a:xfrm>
              <a:off x="1163208" y="2410876"/>
              <a:ext cx="6366096" cy="2385577"/>
              <a:chOff x="1163208" y="2410876"/>
              <a:chExt cx="6366096" cy="238557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014340" y="3631898"/>
                <a:ext cx="1131528" cy="3306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24 blows</a:t>
                </a:r>
                <a:endParaRPr kumimoji="1" lang="ja-JP" altLang="en-US" sz="20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66342" y="3605863"/>
                <a:ext cx="1131528" cy="3306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36 blows</a:t>
                </a:r>
                <a:endParaRPr kumimoji="1" lang="ja-JP" altLang="en-US" sz="20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97776" y="3503978"/>
                <a:ext cx="1131528" cy="3637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48 blows</a:t>
                </a:r>
                <a:endParaRPr kumimoji="1" lang="ja-JP" altLang="en-US" sz="2000" b="1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1163208" y="2410876"/>
                <a:ext cx="1799562" cy="2057400"/>
              </a:xfrm>
              <a:prstGeom prst="straightConnector1">
                <a:avLst/>
              </a:prstGeom>
              <a:ln w="47625"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2893942">
                <a:off x="1537850" y="3470880"/>
                <a:ext cx="713657" cy="369332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</a:rPr>
                  <a:t>4.2 m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V="1">
                <a:off x="3052751" y="4139231"/>
                <a:ext cx="2133600" cy="457200"/>
              </a:xfrm>
              <a:prstGeom prst="straightConnector1">
                <a:avLst/>
              </a:prstGeom>
              <a:ln w="50800"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20940000">
                <a:off x="3795174" y="4427121"/>
                <a:ext cx="713657" cy="369332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</a:rPr>
                  <a:t>4.2 m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1275" y="1981200"/>
            <a:ext cx="9047163" cy="2925763"/>
            <a:chOff x="41275" y="1981200"/>
            <a:chExt cx="9047163" cy="2925763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0427057"/>
                </p:ext>
              </p:extLst>
            </p:nvPr>
          </p:nvGraphicFramePr>
          <p:xfrm>
            <a:off x="41275" y="1981200"/>
            <a:ext cx="9047163" cy="292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01" name="SmartDraw" r:id="rId6" imgW="11543310" imgH="3393887" progId="SmartDraw.2">
                    <p:embed/>
                  </p:oleObj>
                </mc:Choice>
                <mc:Fallback>
                  <p:oleObj name="SmartDraw" r:id="rId6" imgW="11543310" imgH="3393887" progId="SmartDraw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5" y="1981200"/>
                          <a:ext cx="9047163" cy="29257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Group 25"/>
            <p:cNvGrpSpPr/>
            <p:nvPr/>
          </p:nvGrpSpPr>
          <p:grpSpPr>
            <a:xfrm>
              <a:off x="1329762" y="2339122"/>
              <a:ext cx="2296373" cy="2199701"/>
              <a:chOff x="1329762" y="2339122"/>
              <a:chExt cx="2296373" cy="2199701"/>
            </a:xfrm>
          </p:grpSpPr>
          <p:sp>
            <p:nvSpPr>
              <p:cNvPr id="27" name="TextBox 26"/>
              <p:cNvSpPr txBox="1"/>
              <p:nvPr/>
            </p:nvSpPr>
            <p:spPr>
              <a:xfrm rot="1920000">
                <a:off x="1926281" y="2339122"/>
                <a:ext cx="97687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tx2"/>
                    </a:solidFill>
                  </a:rPr>
                  <a:t>8 Passes</a:t>
                </a:r>
                <a:endParaRPr kumimoji="1" lang="ja-JP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920000">
                <a:off x="2532246" y="3812171"/>
                <a:ext cx="109388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chemeClr val="tx2"/>
                    </a:solidFill>
                  </a:rPr>
                  <a:t>12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</a:rPr>
                  <a:t> Passes</a:t>
                </a:r>
                <a:endParaRPr kumimoji="1" lang="ja-JP" alt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20000">
                <a:off x="1329762" y="4169491"/>
                <a:ext cx="109388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chemeClr val="tx2"/>
                    </a:solidFill>
                  </a:rPr>
                  <a:t>16</a:t>
                </a:r>
                <a:r>
                  <a:rPr kumimoji="1" lang="en-US" altLang="ja-JP" b="1" dirty="0" smtClean="0">
                    <a:solidFill>
                      <a:schemeClr val="tx2"/>
                    </a:solidFill>
                  </a:rPr>
                  <a:t> Passes</a:t>
                </a:r>
                <a:endParaRPr kumimoji="1" lang="ja-JP" altLang="en-US" b="1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5CC9EF8-C3FF-47D0-8166-DF829BE92C9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3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2" cstate="print"/>
          <a:srcRect r="2751" b="2948"/>
          <a:stretch>
            <a:fillRect/>
          </a:stretch>
        </p:blipFill>
        <p:spPr bwMode="auto">
          <a:xfrm>
            <a:off x="0" y="-2729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0" y="304800"/>
            <a:ext cx="81839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 You very much </a:t>
            </a:r>
          </a:p>
          <a:p>
            <a:pPr algn="ctr"/>
            <a:r>
              <a:rPr lang="en-US" altLang="ja-JP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for your kind attention!!!</a:t>
            </a:r>
            <a:endParaRPr lang="en-US" altLang="ja-JP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2012/9/10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-IS HOKKAIDO 2012-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89325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336455"/>
              </p:ext>
            </p:extLst>
          </p:nvPr>
        </p:nvGraphicFramePr>
        <p:xfrm>
          <a:off x="179388" y="115888"/>
          <a:ext cx="6029325" cy="420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Graph" r:id="rId3" imgW="4129920" imgH="2877120" progId="Origin50.Graph">
                  <p:embed/>
                </p:oleObj>
              </mc:Choice>
              <mc:Fallback>
                <p:oleObj name="Graph" r:id="rId3" imgW="412992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6029325" cy="420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04198"/>
              </p:ext>
            </p:extLst>
          </p:nvPr>
        </p:nvGraphicFramePr>
        <p:xfrm>
          <a:off x="152400" y="4648200"/>
          <a:ext cx="3581401" cy="173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42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</a:rPr>
                        <a:t>JGS classification 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effectLst/>
                        </a:rPr>
                        <a:t>GFS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 err="1">
                          <a:effectLst/>
                        </a:rPr>
                        <a:t>U</a:t>
                      </a:r>
                      <a:r>
                        <a:rPr lang="en-US" sz="1900" baseline="-25000" dirty="0" err="1">
                          <a:effectLst/>
                        </a:rPr>
                        <a:t>c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effectLst/>
                        </a:rPr>
                        <a:t>393.94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</a:rPr>
                        <a:t>D</a:t>
                      </a:r>
                      <a:r>
                        <a:rPr lang="en-US" sz="1900" baseline="-25000" dirty="0">
                          <a:effectLst/>
                        </a:rPr>
                        <a:t>50</a:t>
                      </a:r>
                      <a:r>
                        <a:rPr lang="en-US" sz="1900" dirty="0">
                          <a:effectLst/>
                        </a:rPr>
                        <a:t>, </a:t>
                      </a:r>
                      <a:r>
                        <a:rPr lang="en-US" sz="1900" dirty="0" smtClean="0">
                          <a:effectLst/>
                        </a:rPr>
                        <a:t>                </a:t>
                      </a:r>
                      <a:r>
                        <a:rPr lang="en-US" sz="1900" dirty="0">
                          <a:effectLst/>
                        </a:rPr>
                        <a:t>mm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effectLst/>
                        </a:rPr>
                        <a:t>1.0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sym typeface="Symbol"/>
                        </a:rPr>
                        <a:t></a:t>
                      </a:r>
                      <a:r>
                        <a:rPr lang="en-US" sz="1900" baseline="-25000" dirty="0" err="1">
                          <a:effectLst/>
                        </a:rPr>
                        <a:t>dmax</a:t>
                      </a:r>
                      <a:r>
                        <a:rPr lang="en-US" sz="1900" dirty="0">
                          <a:effectLst/>
                        </a:rPr>
                        <a:t>,  </a:t>
                      </a:r>
                      <a:r>
                        <a:rPr lang="en-US" sz="1900" dirty="0" smtClean="0">
                          <a:effectLst/>
                        </a:rPr>
                        <a:t>       </a:t>
                      </a:r>
                      <a:r>
                        <a:rPr lang="en-US" sz="1900" dirty="0">
                          <a:effectLst/>
                        </a:rPr>
                        <a:t>g/cm</a:t>
                      </a:r>
                      <a:r>
                        <a:rPr lang="en-US" sz="1900" baseline="30000" dirty="0">
                          <a:effectLst/>
                        </a:rPr>
                        <a:t>3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effectLst/>
                        </a:rPr>
                        <a:t>1.975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24">
                <a:tc>
                  <a:txBody>
                    <a:bodyPr/>
                    <a:lstStyle/>
                    <a:p>
                      <a:r>
                        <a:rPr lang="en-US" sz="1900" dirty="0" err="1">
                          <a:effectLst/>
                        </a:rPr>
                        <a:t>w</a:t>
                      </a:r>
                      <a:r>
                        <a:rPr lang="en-US" sz="1900" baseline="-25000" dirty="0" err="1">
                          <a:effectLst/>
                        </a:rPr>
                        <a:t>opt</a:t>
                      </a:r>
                      <a:r>
                        <a:rPr lang="en-US" sz="1900" dirty="0">
                          <a:effectLst/>
                        </a:rPr>
                        <a:t>,     </a:t>
                      </a:r>
                      <a:r>
                        <a:rPr lang="en-US" sz="1900" dirty="0" smtClean="0">
                          <a:effectLst/>
                        </a:rPr>
                        <a:t>             </a:t>
                      </a:r>
                      <a:r>
                        <a:rPr lang="en-US" sz="1900" dirty="0">
                          <a:effectLst/>
                        </a:rPr>
                        <a:t>%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effectLst/>
                        </a:rPr>
                        <a:t>8.5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007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effectLst/>
                        </a:rPr>
                        <a:t>w</a:t>
                      </a:r>
                      <a:r>
                        <a:rPr lang="en-US" sz="1900" dirty="0">
                          <a:effectLst/>
                        </a:rPr>
                        <a:t>, </a:t>
                      </a:r>
                      <a:r>
                        <a:rPr lang="en-US" sz="1900" dirty="0" smtClean="0">
                          <a:effectLst/>
                        </a:rPr>
                        <a:t>                     %</a:t>
                      </a:r>
                      <a:endParaRPr lang="ja-JP" sz="1900" dirty="0">
                        <a:effectLst/>
                        <a:latin typeface="Century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rgbClr val="FF0000"/>
                          </a:solidFill>
                          <a:effectLst/>
                        </a:rPr>
                        <a:t>18.3</a:t>
                      </a:r>
                      <a:endParaRPr lang="ja-JP" sz="1900" b="1" dirty="0">
                        <a:solidFill>
                          <a:srgbClr val="FF0000"/>
                        </a:solidFill>
                        <a:effectLst/>
                        <a:latin typeface="Century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505200" y="177866"/>
            <a:ext cx="5637747" cy="6659352"/>
            <a:chOff x="3505200" y="177866"/>
            <a:chExt cx="5637747" cy="6659352"/>
          </a:xfrm>
        </p:grpSpPr>
        <p:sp>
          <p:nvSpPr>
            <p:cNvPr id="6" name="TextBox 5"/>
            <p:cNvSpPr txBox="1"/>
            <p:nvPr/>
          </p:nvSpPr>
          <p:spPr>
            <a:xfrm>
              <a:off x="6218138" y="177866"/>
              <a:ext cx="1942536" cy="811363"/>
            </a:xfrm>
            <a:prstGeom prst="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/>
                <a:t>JIS A 1210</a:t>
              </a:r>
            </a:p>
            <a:p>
              <a:pPr algn="ctr"/>
              <a:r>
                <a:rPr lang="en-US" altLang="ja-JP" sz="2400" b="1" dirty="0" smtClean="0"/>
                <a:t>JGS  0711</a:t>
              </a:r>
              <a:endParaRPr kumimoji="1" lang="ja-JP" altLang="en-US" sz="2400" b="1" dirty="0"/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7240224"/>
                </p:ext>
              </p:extLst>
            </p:nvPr>
          </p:nvGraphicFramePr>
          <p:xfrm>
            <a:off x="3505200" y="3021647"/>
            <a:ext cx="5489575" cy="3815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23" name="Graph" r:id="rId5" imgW="4129920" imgH="2877120" progId="Origin50.Graph">
                    <p:embed/>
                  </p:oleObj>
                </mc:Choice>
                <mc:Fallback>
                  <p:oleObj name="Graph" r:id="rId5" imgW="4129920" imgH="28771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200" y="3021647"/>
                          <a:ext cx="5489575" cy="3815571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90000"/>
                          </a:schemeClr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848085" y="989647"/>
              <a:ext cx="4294862" cy="2010133"/>
            </a:xfrm>
            <a:prstGeom prst="rect">
              <a:avLst/>
            </a:prstGeom>
            <a:solidFill>
              <a:srgbClr val="FBFBA7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Method of Compaction: 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E-c</a:t>
              </a:r>
            </a:p>
            <a:p>
              <a:r>
                <a:rPr lang="en-US" altLang="ja-JP" b="1" dirty="0" smtClean="0"/>
                <a:t>Preparation of specimen: 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Wet</a:t>
              </a:r>
            </a:p>
            <a:p>
              <a:r>
                <a:rPr lang="en-US" altLang="ja-JP" b="1" dirty="0" smtClean="0"/>
                <a:t>Procedure of compaction: 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Non repeated</a:t>
              </a:r>
            </a:p>
            <a:p>
              <a:r>
                <a:rPr lang="en-US" altLang="ja-JP" b="1" dirty="0" smtClean="0"/>
                <a:t>Weight of rammer: </a:t>
              </a:r>
              <a:r>
                <a:rPr lang="en-US" altLang="ja-JP" b="1" dirty="0" smtClean="0">
                  <a:solidFill>
                    <a:srgbClr val="00B050"/>
                  </a:solidFill>
                </a:rPr>
                <a:t>4.5 kg</a:t>
              </a:r>
            </a:p>
            <a:p>
              <a:r>
                <a:rPr lang="en-US" altLang="ja-JP" b="1" dirty="0" smtClean="0"/>
                <a:t>Height of fall: </a:t>
              </a:r>
              <a:r>
                <a:rPr lang="en-US" altLang="ja-JP" b="1" dirty="0" smtClean="0">
                  <a:solidFill>
                    <a:srgbClr val="00B050"/>
                  </a:solidFill>
                </a:rPr>
                <a:t>45 cm</a:t>
              </a:r>
            </a:p>
            <a:p>
              <a:r>
                <a:rPr lang="en-US" altLang="ja-JP" b="1" dirty="0" smtClean="0"/>
                <a:t>Blow per layer: </a:t>
              </a:r>
              <a:r>
                <a:rPr lang="en-US" altLang="ja-JP" b="1" dirty="0" smtClean="0">
                  <a:solidFill>
                    <a:srgbClr val="C00000"/>
                  </a:solidFill>
                </a:rPr>
                <a:t>92</a:t>
              </a:r>
            </a:p>
            <a:p>
              <a:r>
                <a:rPr lang="en-US" altLang="ja-JP" b="1" dirty="0" smtClean="0"/>
                <a:t>Number of layer: </a:t>
              </a:r>
              <a:r>
                <a:rPr lang="en-US" altLang="ja-JP" b="1" dirty="0" smtClean="0">
                  <a:solidFill>
                    <a:srgbClr val="C00000"/>
                  </a:solidFill>
                </a:rPr>
                <a:t>3</a:t>
              </a:r>
              <a:endParaRPr kumimoji="1" lang="ja-JP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4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0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0" y="-88"/>
            <a:ext cx="4176464" cy="91159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4000" b="1" u="sng" dirty="0" smtClean="0">
                <a:solidFill>
                  <a:srgbClr val="C00000"/>
                </a:solidFill>
              </a:rPr>
              <a:t>Field Equipment</a:t>
            </a:r>
            <a:endParaRPr kumimoji="1" lang="ja-JP" alt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179512" y="5157192"/>
            <a:ext cx="2339752" cy="1080120"/>
          </a:xfrm>
          <a:prstGeom prst="roundRect">
            <a:avLst>
              <a:gd name="adj" fmla="val 9033"/>
            </a:avLst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274320" lvl="0" indent="-274320" algn="ctr" defTabSz="914099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altLang="ja-JP" sz="2400" dirty="0" smtClean="0">
                <a:solidFill>
                  <a:schemeClr val="tx1"/>
                </a:solidFill>
              </a:rPr>
              <a:t>Falling Weight Defletometer (FWD)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4139952" y="1196752"/>
            <a:ext cx="3528392" cy="864096"/>
          </a:xfrm>
          <a:prstGeom prst="roundRect">
            <a:avLst>
              <a:gd name="adj" fmla="val 9033"/>
            </a:avLst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274320" lvl="0" indent="-274320" algn="ctr" defTabSz="914099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altLang="ja-JP" sz="2400" dirty="0" smtClean="0">
                <a:solidFill>
                  <a:schemeClr val="tx1"/>
                </a:solidFill>
              </a:rPr>
              <a:t>Moisture Density Gauge (RI) 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  <p:pic>
        <p:nvPicPr>
          <p:cNvPr id="246786" name="Picture 2" descr="D:\Post Doc\2nd Field Arrangement\Wakayama Photos\IMG_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2483104" cy="4226560"/>
          </a:xfrm>
          <a:prstGeom prst="rect">
            <a:avLst/>
          </a:prstGeom>
          <a:noFill/>
        </p:spPr>
      </p:pic>
      <p:pic>
        <p:nvPicPr>
          <p:cNvPr id="246787" name="Picture 3" descr="D:\Post Doc\2nd Field Arrangement\Wakayama Photos\IMG_3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5283200" cy="39624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C9EF8-C3FF-47D0-8166-DF829BE92C95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DC14-89CA-42B6-9A2A-BF8FF441F8E8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184321" name="Object 1"/>
          <p:cNvGraphicFramePr>
            <a:graphicFrameLocks noChangeAspect="1"/>
          </p:cNvGraphicFramePr>
          <p:nvPr/>
        </p:nvGraphicFramePr>
        <p:xfrm>
          <a:off x="684213" y="476250"/>
          <a:ext cx="8123237" cy="564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ｸﾞﾗﾌ" r:id="rId3" imgW="4129430" imgH="2877312" progId="Origin50.Graph">
                  <p:embed/>
                </p:oleObj>
              </mc:Choice>
              <mc:Fallback>
                <p:oleObj name="ｸﾞﾗﾌ" r:id="rId3" imgW="4129430" imgH="287731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76250"/>
                        <a:ext cx="8123237" cy="564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2018/12/04</a:t>
            </a:r>
            <a:endParaRPr kumimoji="1" lang="ja-JP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48533" y="19733"/>
            <a:ext cx="768747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1757</Words>
  <Application>Microsoft Office PowerPoint</Application>
  <PresentationFormat>On-screen Show (4:3)</PresentationFormat>
  <Paragraphs>469</Paragraphs>
  <Slides>60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Arial Unicode MS</vt:lpstr>
      <vt:lpstr>HG丸ｺﾞｼｯｸM-PRO</vt:lpstr>
      <vt:lpstr>ＭＳ Ｐゴシック</vt:lpstr>
      <vt:lpstr>ＭＳ Ｐゴシック</vt:lpstr>
      <vt:lpstr>Arial</vt:lpstr>
      <vt:lpstr>Calibri</vt:lpstr>
      <vt:lpstr>Century</vt:lpstr>
      <vt:lpstr>Ebrima</vt:lpstr>
      <vt:lpstr>Symbol</vt:lpstr>
      <vt:lpstr>Times New Roman</vt:lpstr>
      <vt:lpstr>Wingdings</vt:lpstr>
      <vt:lpstr>Office Theme</vt:lpstr>
      <vt:lpstr>SmartDraw</vt:lpstr>
      <vt:lpstr>Graph</vt:lpstr>
      <vt:lpstr>ｸﾞﾗﾌ</vt:lpstr>
      <vt:lpstr>PowerPoint Presentation</vt:lpstr>
      <vt:lpstr>Characteristics of Degree of Compaction and Stiffness of Two Different Embankment Slopes: A Case Study</vt:lpstr>
      <vt:lpstr>PowerPoint Presentation</vt:lpstr>
      <vt:lpstr>Embankment Site</vt:lpstr>
      <vt:lpstr>Compaction Devices</vt:lpstr>
      <vt:lpstr>PowerPoint Presentation</vt:lpstr>
      <vt:lpstr>PowerPoint Presentation</vt:lpstr>
      <vt:lpstr>Field Equipment</vt:lpstr>
      <vt:lpstr>PowerPoint Presentation</vt:lpstr>
      <vt:lpstr>PowerPoint Presentation</vt:lpstr>
      <vt:lpstr>PowerPoint Presentation</vt:lpstr>
      <vt:lpstr>New and Modified Embankment</vt:lpstr>
      <vt:lpstr>Material Property</vt:lpstr>
      <vt:lpstr>Pre-molded embankment slope</vt:lpstr>
      <vt:lpstr>Grid to measure pre-molded embankment slope</vt:lpstr>
      <vt:lpstr>Static Compaction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as a Time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Compaction Mold</vt:lpstr>
      <vt:lpstr>Moisture-Density curve</vt:lpstr>
      <vt:lpstr>Results at same water content</vt:lpstr>
      <vt:lpstr>Coefficient of FWD variation on  moisture-density curve</vt:lpstr>
      <vt:lpstr>PowerPoint Presentation</vt:lpstr>
      <vt:lpstr>PowerPoint Presentation</vt:lpstr>
      <vt:lpstr>New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Installation of pressure cells and results  on recreated slopes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Suman Manandhar</dc:creator>
  <cp:lastModifiedBy>suman</cp:lastModifiedBy>
  <cp:revision>87</cp:revision>
  <dcterms:created xsi:type="dcterms:W3CDTF">2012-09-04T11:45:05Z</dcterms:created>
  <dcterms:modified xsi:type="dcterms:W3CDTF">2018-12-03T18:49:10Z</dcterms:modified>
</cp:coreProperties>
</file>